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03" r:id="rId2"/>
    <p:sldId id="295" r:id="rId3"/>
    <p:sldId id="497" r:id="rId4"/>
    <p:sldId id="535" r:id="rId5"/>
    <p:sldId id="536" r:id="rId6"/>
    <p:sldId id="537" r:id="rId7"/>
    <p:sldId id="538" r:id="rId8"/>
    <p:sldId id="544" r:id="rId9"/>
    <p:sldId id="496" r:id="rId10"/>
    <p:sldId id="527" r:id="rId11"/>
    <p:sldId id="506" r:id="rId12"/>
    <p:sldId id="504" r:id="rId13"/>
    <p:sldId id="505" r:id="rId14"/>
    <p:sldId id="511" r:id="rId15"/>
    <p:sldId id="507" r:id="rId16"/>
    <p:sldId id="539" r:id="rId17"/>
    <p:sldId id="540" r:id="rId18"/>
    <p:sldId id="528" r:id="rId19"/>
    <p:sldId id="541" r:id="rId20"/>
    <p:sldId id="542" r:id="rId21"/>
    <p:sldId id="514" r:id="rId22"/>
    <p:sldId id="515" r:id="rId23"/>
    <p:sldId id="543" r:id="rId24"/>
    <p:sldId id="29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DFC"/>
    <a:srgbClr val="18419B"/>
    <a:srgbClr val="6F9EFF"/>
    <a:srgbClr val="A2EDF0"/>
    <a:srgbClr val="0D47BB"/>
    <a:srgbClr val="E7F4FF"/>
    <a:srgbClr val="B02318"/>
    <a:srgbClr val="000099"/>
    <a:srgbClr val="0B3EA2"/>
    <a:srgbClr val="BDD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5" autoAdjust="0"/>
    <p:restoredTop sz="93446"/>
  </p:normalViewPr>
  <p:slideViewPr>
    <p:cSldViewPr snapToGrid="0">
      <p:cViewPr varScale="1">
        <p:scale>
          <a:sx n="144" d="100"/>
          <a:sy n="144" d="100"/>
        </p:scale>
        <p:origin x="1712" y="192"/>
      </p:cViewPr>
      <p:guideLst>
        <p:guide orient="horz" pos="2047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D094C-E3A1-0E44-A0F3-D8224ACD8D0A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42E41A-813C-B04F-9F5E-005CD35E2377}">
      <dgm:prSet phldrT="[文本]" custT="1"/>
      <dgm:spPr/>
      <dgm:t>
        <a:bodyPr anchor="ctr"/>
        <a:lstStyle/>
        <a:p>
          <a:pPr algn="ctr"/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智能控制系统目标</a:t>
          </a:r>
        </a:p>
      </dgm:t>
    </dgm:pt>
    <dgm:pt modelId="{1F91EE74-7736-2F45-B336-0210CFD65150}" type="parTrans" cxnId="{D1A28300-CCFB-C94F-AF71-CEB17F8C1614}">
      <dgm:prSet/>
      <dgm:spPr/>
      <dgm:t>
        <a:bodyPr/>
        <a:lstStyle/>
        <a:p>
          <a:endParaRPr lang="zh-CN" altLang="en-US"/>
        </a:p>
      </dgm:t>
    </dgm:pt>
    <dgm:pt modelId="{6893C66C-2B85-4344-881E-24D958FA563A}" type="sibTrans" cxnId="{D1A28300-CCFB-C94F-AF71-CEB17F8C1614}">
      <dgm:prSet/>
      <dgm:spPr/>
      <dgm:t>
        <a:bodyPr/>
        <a:lstStyle/>
        <a:p>
          <a:endParaRPr lang="zh-CN" altLang="en-US"/>
        </a:p>
      </dgm:t>
    </dgm:pt>
    <dgm:pt modelId="{58D8E91D-CC9C-3744-A6B7-86D3407743A9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根据不同生产阶段需求，实现部分设备</a:t>
          </a:r>
          <a:r>
            <a: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无人值守控制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，削减人力成本</a:t>
          </a:r>
        </a:p>
      </dgm:t>
    </dgm:pt>
    <dgm:pt modelId="{332039FB-E965-E647-9EB0-63F8EB716727}" type="parTrans" cxnId="{664FA551-CFBB-E44D-83E4-6BBF9193CBB9}">
      <dgm:prSet/>
      <dgm:spPr/>
      <dgm:t>
        <a:bodyPr/>
        <a:lstStyle/>
        <a:p>
          <a:endParaRPr lang="zh-CN" altLang="en-US"/>
        </a:p>
      </dgm:t>
    </dgm:pt>
    <dgm:pt modelId="{E227F494-9C35-F64A-8FA7-4EA4CF61B03E}" type="sibTrans" cxnId="{664FA551-CFBB-E44D-83E4-6BBF9193CBB9}">
      <dgm:prSet/>
      <dgm:spPr/>
      <dgm:t>
        <a:bodyPr/>
        <a:lstStyle/>
        <a:p>
          <a:endParaRPr lang="zh-CN" altLang="en-US"/>
        </a:p>
      </dgm:t>
    </dgm:pt>
    <dgm:pt modelId="{92B7BDD8-5D29-664F-8BDE-69C4BAAD045E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实现产品质量精准控制，稳定</a:t>
          </a:r>
          <a:r>
            <a: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充填浓度</a:t>
          </a:r>
          <a:r>
            <a: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(</a:t>
          </a:r>
          <a:r>
            <a: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误差控制在</a:t>
          </a:r>
          <a:r>
            <a: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1.5%)</a:t>
          </a:r>
          <a:r>
            <a: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、流量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，保护仪器设备</a:t>
          </a:r>
        </a:p>
      </dgm:t>
    </dgm:pt>
    <dgm:pt modelId="{F0F5D2A1-3D2F-2A4F-977E-55A8EC50B6B4}" type="parTrans" cxnId="{CCF4E20C-A3D9-B549-AFA0-C78B26924814}">
      <dgm:prSet/>
      <dgm:spPr/>
      <dgm:t>
        <a:bodyPr/>
        <a:lstStyle/>
        <a:p>
          <a:endParaRPr lang="zh-CN" altLang="en-US"/>
        </a:p>
      </dgm:t>
    </dgm:pt>
    <dgm:pt modelId="{5FDABA65-73CA-D24A-B9A5-3D7FF5D5C1DF}" type="sibTrans" cxnId="{CCF4E20C-A3D9-B549-AFA0-C78B26924814}">
      <dgm:prSet/>
      <dgm:spPr/>
      <dgm:t>
        <a:bodyPr/>
        <a:lstStyle/>
        <a:p>
          <a:endParaRPr lang="zh-CN" altLang="en-US"/>
        </a:p>
      </dgm:t>
    </dgm:pt>
    <dgm:pt modelId="{9EDD3C40-B8C0-194D-AA45-49071D165BA6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推动充填工段工业信息化、智能化水平</a:t>
          </a:r>
          <a:endParaRPr lang="en-US" alt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921F3F7-0AC6-9A41-B94B-058EA4D9453D}" type="parTrans" cxnId="{1580EEF7-4ADE-5F4A-B628-E5D711697F51}">
      <dgm:prSet/>
      <dgm:spPr/>
      <dgm:t>
        <a:bodyPr/>
        <a:lstStyle/>
        <a:p>
          <a:endParaRPr lang="zh-CN" altLang="en-US"/>
        </a:p>
      </dgm:t>
    </dgm:pt>
    <dgm:pt modelId="{48B72F4E-D17D-444B-9F47-2382166750D2}" type="sibTrans" cxnId="{1580EEF7-4ADE-5F4A-B628-E5D711697F51}">
      <dgm:prSet/>
      <dgm:spPr/>
      <dgm:t>
        <a:bodyPr/>
        <a:lstStyle/>
        <a:p>
          <a:endParaRPr lang="zh-CN" altLang="en-US"/>
        </a:p>
      </dgm:t>
    </dgm:pt>
    <dgm:pt modelId="{CD8A4253-CBF9-C34D-B185-1BE023DED576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基于</a:t>
          </a:r>
          <a:r>
            <a:rPr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大数据平台</a:t>
          </a:r>
          <a:r>
            <a: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的数据、日志管理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，增强管理能力与水平</a:t>
          </a:r>
        </a:p>
      </dgm:t>
    </dgm:pt>
    <dgm:pt modelId="{7B5927C1-D635-764C-B299-CF4179FC482F}" type="parTrans" cxnId="{E8B13B52-1455-414C-A8EF-7D2D27F3BD8F}">
      <dgm:prSet/>
      <dgm:spPr/>
      <dgm:t>
        <a:bodyPr/>
        <a:lstStyle/>
        <a:p>
          <a:endParaRPr lang="zh-CN" altLang="en-US"/>
        </a:p>
      </dgm:t>
    </dgm:pt>
    <dgm:pt modelId="{8FBB1FC1-C0AC-F548-B51B-521F5E6D9186}" type="sibTrans" cxnId="{E8B13B52-1455-414C-A8EF-7D2D27F3BD8F}">
      <dgm:prSet/>
      <dgm:spPr/>
      <dgm:t>
        <a:bodyPr/>
        <a:lstStyle/>
        <a:p>
          <a:endParaRPr lang="zh-CN" altLang="en-US"/>
        </a:p>
      </dgm:t>
    </dgm:pt>
    <dgm:pt modelId="{922CEBD0-9D91-B241-ACB2-959A7279F3EC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实现</a:t>
          </a:r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井下管道膏体输送、充填体状态监测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三维可视化</a:t>
          </a:r>
        </a:p>
      </dgm:t>
    </dgm:pt>
    <dgm:pt modelId="{374C6B03-B74D-7F4E-B4EB-17F24D57AC17}" type="parTrans" cxnId="{9C86A878-41B1-744A-8E82-B9516A883738}">
      <dgm:prSet/>
      <dgm:spPr/>
      <dgm:t>
        <a:bodyPr/>
        <a:lstStyle/>
        <a:p>
          <a:endParaRPr lang="zh-CN" altLang="en-US"/>
        </a:p>
      </dgm:t>
    </dgm:pt>
    <dgm:pt modelId="{A1B60E27-249A-5F4B-84E8-3A79864A35E1}" type="sibTrans" cxnId="{9C86A878-41B1-744A-8E82-B9516A883738}">
      <dgm:prSet/>
      <dgm:spPr/>
      <dgm:t>
        <a:bodyPr/>
        <a:lstStyle/>
        <a:p>
          <a:endParaRPr lang="zh-CN" altLang="en-US"/>
        </a:p>
      </dgm:t>
    </dgm:pt>
    <dgm:pt modelId="{38A9457C-3956-F742-B920-62C8D291A210}" type="pres">
      <dgm:prSet presAssocID="{C4ED094C-E3A1-0E44-A0F3-D8224ACD8D0A}" presName="vert0" presStyleCnt="0">
        <dgm:presLayoutVars>
          <dgm:dir/>
          <dgm:animOne val="branch"/>
          <dgm:animLvl val="lvl"/>
        </dgm:presLayoutVars>
      </dgm:prSet>
      <dgm:spPr/>
    </dgm:pt>
    <dgm:pt modelId="{6C9E42A4-49F7-C44C-B263-72640D3D35BC}" type="pres">
      <dgm:prSet presAssocID="{1742E41A-813C-B04F-9F5E-005CD35E2377}" presName="thickLine" presStyleLbl="alignNode1" presStyleIdx="0" presStyleCnt="1"/>
      <dgm:spPr/>
    </dgm:pt>
    <dgm:pt modelId="{014CEC54-83DA-AE44-9629-74A509E7BA4E}" type="pres">
      <dgm:prSet presAssocID="{1742E41A-813C-B04F-9F5E-005CD35E2377}" presName="horz1" presStyleCnt="0"/>
      <dgm:spPr/>
    </dgm:pt>
    <dgm:pt modelId="{A321E631-116F-014E-94C6-271B51DA0561}" type="pres">
      <dgm:prSet presAssocID="{1742E41A-813C-B04F-9F5E-005CD35E2377}" presName="tx1" presStyleLbl="revTx" presStyleIdx="0" presStyleCnt="6" custScaleX="90644"/>
      <dgm:spPr/>
    </dgm:pt>
    <dgm:pt modelId="{DEA91110-55A9-CD4B-AD62-6D5D70E97345}" type="pres">
      <dgm:prSet presAssocID="{1742E41A-813C-B04F-9F5E-005CD35E2377}" presName="vert1" presStyleCnt="0"/>
      <dgm:spPr/>
    </dgm:pt>
    <dgm:pt modelId="{2315BF91-3134-8F46-93E8-A3DF01EC7BB8}" type="pres">
      <dgm:prSet presAssocID="{58D8E91D-CC9C-3744-A6B7-86D3407743A9}" presName="vertSpace2a" presStyleCnt="0"/>
      <dgm:spPr/>
    </dgm:pt>
    <dgm:pt modelId="{A29A0E14-45DF-044F-97A1-02A7AED43D17}" type="pres">
      <dgm:prSet presAssocID="{58D8E91D-CC9C-3744-A6B7-86D3407743A9}" presName="horz2" presStyleCnt="0"/>
      <dgm:spPr/>
    </dgm:pt>
    <dgm:pt modelId="{4C2F507A-5F11-9741-862B-8E1BFAE358DB}" type="pres">
      <dgm:prSet presAssocID="{58D8E91D-CC9C-3744-A6B7-86D3407743A9}" presName="horzSpace2" presStyleCnt="0"/>
      <dgm:spPr/>
    </dgm:pt>
    <dgm:pt modelId="{ABF9BA3F-3CC3-2146-8F32-E0977F87F628}" type="pres">
      <dgm:prSet presAssocID="{58D8E91D-CC9C-3744-A6B7-86D3407743A9}" presName="tx2" presStyleLbl="revTx" presStyleIdx="1" presStyleCnt="6"/>
      <dgm:spPr/>
    </dgm:pt>
    <dgm:pt modelId="{F2F0AB43-0166-AA44-992F-10EB66E68597}" type="pres">
      <dgm:prSet presAssocID="{58D8E91D-CC9C-3744-A6B7-86D3407743A9}" presName="vert2" presStyleCnt="0"/>
      <dgm:spPr/>
    </dgm:pt>
    <dgm:pt modelId="{3A640598-3752-6042-A577-FAAD24B06BB2}" type="pres">
      <dgm:prSet presAssocID="{58D8E91D-CC9C-3744-A6B7-86D3407743A9}" presName="thinLine2b" presStyleLbl="callout" presStyleIdx="0" presStyleCnt="5"/>
      <dgm:spPr/>
    </dgm:pt>
    <dgm:pt modelId="{F8AEA8D9-93AB-5B4D-B1EF-7297B8581897}" type="pres">
      <dgm:prSet presAssocID="{58D8E91D-CC9C-3744-A6B7-86D3407743A9}" presName="vertSpace2b" presStyleCnt="0"/>
      <dgm:spPr/>
    </dgm:pt>
    <dgm:pt modelId="{C7D56097-0181-824E-8D8A-634219658C9B}" type="pres">
      <dgm:prSet presAssocID="{92B7BDD8-5D29-664F-8BDE-69C4BAAD045E}" presName="horz2" presStyleCnt="0"/>
      <dgm:spPr/>
    </dgm:pt>
    <dgm:pt modelId="{A099B747-B005-E142-A6A3-C1C679CEADFE}" type="pres">
      <dgm:prSet presAssocID="{92B7BDD8-5D29-664F-8BDE-69C4BAAD045E}" presName="horzSpace2" presStyleCnt="0"/>
      <dgm:spPr/>
    </dgm:pt>
    <dgm:pt modelId="{296D3448-DF6E-504D-AEDE-BB76E0483DA0}" type="pres">
      <dgm:prSet presAssocID="{92B7BDD8-5D29-664F-8BDE-69C4BAAD045E}" presName="tx2" presStyleLbl="revTx" presStyleIdx="2" presStyleCnt="6"/>
      <dgm:spPr/>
    </dgm:pt>
    <dgm:pt modelId="{802C8B6C-E826-F844-8B8D-3E7F5C69631B}" type="pres">
      <dgm:prSet presAssocID="{92B7BDD8-5D29-664F-8BDE-69C4BAAD045E}" presName="vert2" presStyleCnt="0"/>
      <dgm:spPr/>
    </dgm:pt>
    <dgm:pt modelId="{BE91DEA7-B585-874A-8794-D83A972DBD98}" type="pres">
      <dgm:prSet presAssocID="{92B7BDD8-5D29-664F-8BDE-69C4BAAD045E}" presName="thinLine2b" presStyleLbl="callout" presStyleIdx="1" presStyleCnt="5"/>
      <dgm:spPr/>
    </dgm:pt>
    <dgm:pt modelId="{A979B081-9582-C94E-A5AA-5741FBD0D9FF}" type="pres">
      <dgm:prSet presAssocID="{92B7BDD8-5D29-664F-8BDE-69C4BAAD045E}" presName="vertSpace2b" presStyleCnt="0"/>
      <dgm:spPr/>
    </dgm:pt>
    <dgm:pt modelId="{B5CEE623-FA17-5646-A7B7-B4E20AE90DBE}" type="pres">
      <dgm:prSet presAssocID="{922CEBD0-9D91-B241-ACB2-959A7279F3EC}" presName="horz2" presStyleCnt="0"/>
      <dgm:spPr/>
    </dgm:pt>
    <dgm:pt modelId="{B3361F5E-7091-C04E-9542-1EB1D7CFFFB4}" type="pres">
      <dgm:prSet presAssocID="{922CEBD0-9D91-B241-ACB2-959A7279F3EC}" presName="horzSpace2" presStyleCnt="0"/>
      <dgm:spPr/>
    </dgm:pt>
    <dgm:pt modelId="{5DDEB144-7926-2744-B74B-F09FDE883CDC}" type="pres">
      <dgm:prSet presAssocID="{922CEBD0-9D91-B241-ACB2-959A7279F3EC}" presName="tx2" presStyleLbl="revTx" presStyleIdx="3" presStyleCnt="6"/>
      <dgm:spPr/>
    </dgm:pt>
    <dgm:pt modelId="{353840B1-26E8-F249-B045-B770291F1D0F}" type="pres">
      <dgm:prSet presAssocID="{922CEBD0-9D91-B241-ACB2-959A7279F3EC}" presName="vert2" presStyleCnt="0"/>
      <dgm:spPr/>
    </dgm:pt>
    <dgm:pt modelId="{EB19C636-3E7C-8441-94DE-9EAF16D942B7}" type="pres">
      <dgm:prSet presAssocID="{922CEBD0-9D91-B241-ACB2-959A7279F3EC}" presName="thinLine2b" presStyleLbl="callout" presStyleIdx="2" presStyleCnt="5"/>
      <dgm:spPr/>
    </dgm:pt>
    <dgm:pt modelId="{5B45C406-4197-0146-8268-BDEA1ACF1E9A}" type="pres">
      <dgm:prSet presAssocID="{922CEBD0-9D91-B241-ACB2-959A7279F3EC}" presName="vertSpace2b" presStyleCnt="0"/>
      <dgm:spPr/>
    </dgm:pt>
    <dgm:pt modelId="{8C5BF396-ABAF-8A4D-B69B-359ABE872289}" type="pres">
      <dgm:prSet presAssocID="{CD8A4253-CBF9-C34D-B185-1BE023DED576}" presName="horz2" presStyleCnt="0"/>
      <dgm:spPr/>
    </dgm:pt>
    <dgm:pt modelId="{0A2E6BB8-81F4-4E4E-9890-4CDD3D0DE951}" type="pres">
      <dgm:prSet presAssocID="{CD8A4253-CBF9-C34D-B185-1BE023DED576}" presName="horzSpace2" presStyleCnt="0"/>
      <dgm:spPr/>
    </dgm:pt>
    <dgm:pt modelId="{4B533A13-F848-B641-BEEB-E02337CB58EA}" type="pres">
      <dgm:prSet presAssocID="{CD8A4253-CBF9-C34D-B185-1BE023DED576}" presName="tx2" presStyleLbl="revTx" presStyleIdx="4" presStyleCnt="6"/>
      <dgm:spPr/>
    </dgm:pt>
    <dgm:pt modelId="{069CCD69-A25E-5E40-BE15-25DB8765D846}" type="pres">
      <dgm:prSet presAssocID="{CD8A4253-CBF9-C34D-B185-1BE023DED576}" presName="vert2" presStyleCnt="0"/>
      <dgm:spPr/>
    </dgm:pt>
    <dgm:pt modelId="{6B157855-48A9-D649-887B-00F8DA7BC29E}" type="pres">
      <dgm:prSet presAssocID="{CD8A4253-CBF9-C34D-B185-1BE023DED576}" presName="thinLine2b" presStyleLbl="callout" presStyleIdx="3" presStyleCnt="5"/>
      <dgm:spPr/>
    </dgm:pt>
    <dgm:pt modelId="{F58311BA-227B-1042-A567-D36F6F567F7A}" type="pres">
      <dgm:prSet presAssocID="{CD8A4253-CBF9-C34D-B185-1BE023DED576}" presName="vertSpace2b" presStyleCnt="0"/>
      <dgm:spPr/>
    </dgm:pt>
    <dgm:pt modelId="{A3503D70-12A1-F54A-8E05-1435826EAF7E}" type="pres">
      <dgm:prSet presAssocID="{9EDD3C40-B8C0-194D-AA45-49071D165BA6}" presName="horz2" presStyleCnt="0"/>
      <dgm:spPr/>
    </dgm:pt>
    <dgm:pt modelId="{978CBB7D-342D-E347-822D-35C798959928}" type="pres">
      <dgm:prSet presAssocID="{9EDD3C40-B8C0-194D-AA45-49071D165BA6}" presName="horzSpace2" presStyleCnt="0"/>
      <dgm:spPr/>
    </dgm:pt>
    <dgm:pt modelId="{8CD69438-57A4-2A41-BCDB-F8644C3AD023}" type="pres">
      <dgm:prSet presAssocID="{9EDD3C40-B8C0-194D-AA45-49071D165BA6}" presName="tx2" presStyleLbl="revTx" presStyleIdx="5" presStyleCnt="6"/>
      <dgm:spPr/>
    </dgm:pt>
    <dgm:pt modelId="{AF63795B-BC86-8E45-9EA4-9F1F92DC05B7}" type="pres">
      <dgm:prSet presAssocID="{9EDD3C40-B8C0-194D-AA45-49071D165BA6}" presName="vert2" presStyleCnt="0"/>
      <dgm:spPr/>
    </dgm:pt>
    <dgm:pt modelId="{D139FDE2-1918-154D-96B9-B89F65134086}" type="pres">
      <dgm:prSet presAssocID="{9EDD3C40-B8C0-194D-AA45-49071D165BA6}" presName="thinLine2b" presStyleLbl="callout" presStyleIdx="4" presStyleCnt="5"/>
      <dgm:spPr/>
    </dgm:pt>
    <dgm:pt modelId="{6BE4B6B7-4AEB-D84B-8FD6-048226CE1559}" type="pres">
      <dgm:prSet presAssocID="{9EDD3C40-B8C0-194D-AA45-49071D165BA6}" presName="vertSpace2b" presStyleCnt="0"/>
      <dgm:spPr/>
    </dgm:pt>
  </dgm:ptLst>
  <dgm:cxnLst>
    <dgm:cxn modelId="{D1A28300-CCFB-C94F-AF71-CEB17F8C1614}" srcId="{C4ED094C-E3A1-0E44-A0F3-D8224ACD8D0A}" destId="{1742E41A-813C-B04F-9F5E-005CD35E2377}" srcOrd="0" destOrd="0" parTransId="{1F91EE74-7736-2F45-B336-0210CFD65150}" sibTransId="{6893C66C-2B85-4344-881E-24D958FA563A}"/>
    <dgm:cxn modelId="{CCF4E20C-A3D9-B549-AFA0-C78B26924814}" srcId="{1742E41A-813C-B04F-9F5E-005CD35E2377}" destId="{92B7BDD8-5D29-664F-8BDE-69C4BAAD045E}" srcOrd="1" destOrd="0" parTransId="{F0F5D2A1-3D2F-2A4F-977E-55A8EC50B6B4}" sibTransId="{5FDABA65-73CA-D24A-B9A5-3D7FF5D5C1DF}"/>
    <dgm:cxn modelId="{EE593345-314B-9946-AAD6-1ABD07225CB6}" type="presOf" srcId="{CD8A4253-CBF9-C34D-B185-1BE023DED576}" destId="{4B533A13-F848-B641-BEEB-E02337CB58EA}" srcOrd="0" destOrd="0" presId="urn:microsoft.com/office/officeart/2008/layout/LinedList"/>
    <dgm:cxn modelId="{91EF114D-35A2-C845-88F6-026E1EB49955}" type="presOf" srcId="{92B7BDD8-5D29-664F-8BDE-69C4BAAD045E}" destId="{296D3448-DF6E-504D-AEDE-BB76E0483DA0}" srcOrd="0" destOrd="0" presId="urn:microsoft.com/office/officeart/2008/layout/LinedList"/>
    <dgm:cxn modelId="{664FA551-CFBB-E44D-83E4-6BBF9193CBB9}" srcId="{1742E41A-813C-B04F-9F5E-005CD35E2377}" destId="{58D8E91D-CC9C-3744-A6B7-86D3407743A9}" srcOrd="0" destOrd="0" parTransId="{332039FB-E965-E647-9EB0-63F8EB716727}" sibTransId="{E227F494-9C35-F64A-8FA7-4EA4CF61B03E}"/>
    <dgm:cxn modelId="{E8B13B52-1455-414C-A8EF-7D2D27F3BD8F}" srcId="{1742E41A-813C-B04F-9F5E-005CD35E2377}" destId="{CD8A4253-CBF9-C34D-B185-1BE023DED576}" srcOrd="3" destOrd="0" parTransId="{7B5927C1-D635-764C-B299-CF4179FC482F}" sibTransId="{8FBB1FC1-C0AC-F548-B51B-521F5E6D9186}"/>
    <dgm:cxn modelId="{9F7F4153-4843-2E49-86DC-AEACEF159291}" type="presOf" srcId="{9EDD3C40-B8C0-194D-AA45-49071D165BA6}" destId="{8CD69438-57A4-2A41-BCDB-F8644C3AD023}" srcOrd="0" destOrd="0" presId="urn:microsoft.com/office/officeart/2008/layout/LinedList"/>
    <dgm:cxn modelId="{9C86A878-41B1-744A-8E82-B9516A883738}" srcId="{1742E41A-813C-B04F-9F5E-005CD35E2377}" destId="{922CEBD0-9D91-B241-ACB2-959A7279F3EC}" srcOrd="2" destOrd="0" parTransId="{374C6B03-B74D-7F4E-B4EB-17F24D57AC17}" sibTransId="{A1B60E27-249A-5F4B-84E8-3A79864A35E1}"/>
    <dgm:cxn modelId="{91DF2EA9-83D9-3F4A-A34B-B81EECDAEA66}" type="presOf" srcId="{58D8E91D-CC9C-3744-A6B7-86D3407743A9}" destId="{ABF9BA3F-3CC3-2146-8F32-E0977F87F628}" srcOrd="0" destOrd="0" presId="urn:microsoft.com/office/officeart/2008/layout/LinedList"/>
    <dgm:cxn modelId="{A38574AB-8865-1349-A138-D1FA833C1397}" type="presOf" srcId="{C4ED094C-E3A1-0E44-A0F3-D8224ACD8D0A}" destId="{38A9457C-3956-F742-B920-62C8D291A210}" srcOrd="0" destOrd="0" presId="urn:microsoft.com/office/officeart/2008/layout/LinedList"/>
    <dgm:cxn modelId="{176F8DBE-E143-884B-85FC-A311531E8B6E}" type="presOf" srcId="{922CEBD0-9D91-B241-ACB2-959A7279F3EC}" destId="{5DDEB144-7926-2744-B74B-F09FDE883CDC}" srcOrd="0" destOrd="0" presId="urn:microsoft.com/office/officeart/2008/layout/LinedList"/>
    <dgm:cxn modelId="{DB0C94F1-64C4-AA40-BE3F-2735E9B61953}" type="presOf" srcId="{1742E41A-813C-B04F-9F5E-005CD35E2377}" destId="{A321E631-116F-014E-94C6-271B51DA0561}" srcOrd="0" destOrd="0" presId="urn:microsoft.com/office/officeart/2008/layout/LinedList"/>
    <dgm:cxn modelId="{1580EEF7-4ADE-5F4A-B628-E5D711697F51}" srcId="{1742E41A-813C-B04F-9F5E-005CD35E2377}" destId="{9EDD3C40-B8C0-194D-AA45-49071D165BA6}" srcOrd="4" destOrd="0" parTransId="{E921F3F7-0AC6-9A41-B94B-058EA4D9453D}" sibTransId="{48B72F4E-D17D-444B-9F47-2382166750D2}"/>
    <dgm:cxn modelId="{01B6D3C5-E5D2-2C43-A50A-5C86F24AC7C2}" type="presParOf" srcId="{38A9457C-3956-F742-B920-62C8D291A210}" destId="{6C9E42A4-49F7-C44C-B263-72640D3D35BC}" srcOrd="0" destOrd="0" presId="urn:microsoft.com/office/officeart/2008/layout/LinedList"/>
    <dgm:cxn modelId="{5F58A8CD-B596-BD4F-BC42-A53B2C6B7FBD}" type="presParOf" srcId="{38A9457C-3956-F742-B920-62C8D291A210}" destId="{014CEC54-83DA-AE44-9629-74A509E7BA4E}" srcOrd="1" destOrd="0" presId="urn:microsoft.com/office/officeart/2008/layout/LinedList"/>
    <dgm:cxn modelId="{A880619B-9F3A-654D-8758-F9E22FFE5CD8}" type="presParOf" srcId="{014CEC54-83DA-AE44-9629-74A509E7BA4E}" destId="{A321E631-116F-014E-94C6-271B51DA0561}" srcOrd="0" destOrd="0" presId="urn:microsoft.com/office/officeart/2008/layout/LinedList"/>
    <dgm:cxn modelId="{CB528422-546E-5B4F-B783-3D3427C34EE2}" type="presParOf" srcId="{014CEC54-83DA-AE44-9629-74A509E7BA4E}" destId="{DEA91110-55A9-CD4B-AD62-6D5D70E97345}" srcOrd="1" destOrd="0" presId="urn:microsoft.com/office/officeart/2008/layout/LinedList"/>
    <dgm:cxn modelId="{3007DF33-3160-EE42-8054-7972D8438415}" type="presParOf" srcId="{DEA91110-55A9-CD4B-AD62-6D5D70E97345}" destId="{2315BF91-3134-8F46-93E8-A3DF01EC7BB8}" srcOrd="0" destOrd="0" presId="urn:microsoft.com/office/officeart/2008/layout/LinedList"/>
    <dgm:cxn modelId="{D660638B-89C4-9C45-99A0-C5A795D67839}" type="presParOf" srcId="{DEA91110-55A9-CD4B-AD62-6D5D70E97345}" destId="{A29A0E14-45DF-044F-97A1-02A7AED43D17}" srcOrd="1" destOrd="0" presId="urn:microsoft.com/office/officeart/2008/layout/LinedList"/>
    <dgm:cxn modelId="{8BEF869B-2516-A34C-A7A8-604F51B1FA52}" type="presParOf" srcId="{A29A0E14-45DF-044F-97A1-02A7AED43D17}" destId="{4C2F507A-5F11-9741-862B-8E1BFAE358DB}" srcOrd="0" destOrd="0" presId="urn:microsoft.com/office/officeart/2008/layout/LinedList"/>
    <dgm:cxn modelId="{EA9D7902-B962-B644-8384-D19C87C1EF81}" type="presParOf" srcId="{A29A0E14-45DF-044F-97A1-02A7AED43D17}" destId="{ABF9BA3F-3CC3-2146-8F32-E0977F87F628}" srcOrd="1" destOrd="0" presId="urn:microsoft.com/office/officeart/2008/layout/LinedList"/>
    <dgm:cxn modelId="{A1ADDC20-2F60-C14C-9C49-A67ADE5DE9B1}" type="presParOf" srcId="{A29A0E14-45DF-044F-97A1-02A7AED43D17}" destId="{F2F0AB43-0166-AA44-992F-10EB66E68597}" srcOrd="2" destOrd="0" presId="urn:microsoft.com/office/officeart/2008/layout/LinedList"/>
    <dgm:cxn modelId="{5C18135F-5FBA-7642-910A-044602AB28B4}" type="presParOf" srcId="{DEA91110-55A9-CD4B-AD62-6D5D70E97345}" destId="{3A640598-3752-6042-A577-FAAD24B06BB2}" srcOrd="2" destOrd="0" presId="urn:microsoft.com/office/officeart/2008/layout/LinedList"/>
    <dgm:cxn modelId="{485F34BD-812C-BE4A-829F-785177F8A373}" type="presParOf" srcId="{DEA91110-55A9-CD4B-AD62-6D5D70E97345}" destId="{F8AEA8D9-93AB-5B4D-B1EF-7297B8581897}" srcOrd="3" destOrd="0" presId="urn:microsoft.com/office/officeart/2008/layout/LinedList"/>
    <dgm:cxn modelId="{442DC70C-4447-E54A-882E-2EBCB7AC0044}" type="presParOf" srcId="{DEA91110-55A9-CD4B-AD62-6D5D70E97345}" destId="{C7D56097-0181-824E-8D8A-634219658C9B}" srcOrd="4" destOrd="0" presId="urn:microsoft.com/office/officeart/2008/layout/LinedList"/>
    <dgm:cxn modelId="{E5211731-6FE7-B447-AC91-323800661CE3}" type="presParOf" srcId="{C7D56097-0181-824E-8D8A-634219658C9B}" destId="{A099B747-B005-E142-A6A3-C1C679CEADFE}" srcOrd="0" destOrd="0" presId="urn:microsoft.com/office/officeart/2008/layout/LinedList"/>
    <dgm:cxn modelId="{F92812E4-E685-DA4B-ACF2-1005482A4ADD}" type="presParOf" srcId="{C7D56097-0181-824E-8D8A-634219658C9B}" destId="{296D3448-DF6E-504D-AEDE-BB76E0483DA0}" srcOrd="1" destOrd="0" presId="urn:microsoft.com/office/officeart/2008/layout/LinedList"/>
    <dgm:cxn modelId="{2080F4A7-4F2C-D34A-B306-B5224C49ACE1}" type="presParOf" srcId="{C7D56097-0181-824E-8D8A-634219658C9B}" destId="{802C8B6C-E826-F844-8B8D-3E7F5C69631B}" srcOrd="2" destOrd="0" presId="urn:microsoft.com/office/officeart/2008/layout/LinedList"/>
    <dgm:cxn modelId="{F9657776-176C-8547-B7D7-05BF42C9666D}" type="presParOf" srcId="{DEA91110-55A9-CD4B-AD62-6D5D70E97345}" destId="{BE91DEA7-B585-874A-8794-D83A972DBD98}" srcOrd="5" destOrd="0" presId="urn:microsoft.com/office/officeart/2008/layout/LinedList"/>
    <dgm:cxn modelId="{F6EBC47C-676B-B14F-A76E-9D54921396E4}" type="presParOf" srcId="{DEA91110-55A9-CD4B-AD62-6D5D70E97345}" destId="{A979B081-9582-C94E-A5AA-5741FBD0D9FF}" srcOrd="6" destOrd="0" presId="urn:microsoft.com/office/officeart/2008/layout/LinedList"/>
    <dgm:cxn modelId="{2270A285-F471-304B-9B0C-2619512B10D8}" type="presParOf" srcId="{DEA91110-55A9-CD4B-AD62-6D5D70E97345}" destId="{B5CEE623-FA17-5646-A7B7-B4E20AE90DBE}" srcOrd="7" destOrd="0" presId="urn:microsoft.com/office/officeart/2008/layout/LinedList"/>
    <dgm:cxn modelId="{624F4CE2-296F-724B-A9F2-69B0EBA734D7}" type="presParOf" srcId="{B5CEE623-FA17-5646-A7B7-B4E20AE90DBE}" destId="{B3361F5E-7091-C04E-9542-1EB1D7CFFFB4}" srcOrd="0" destOrd="0" presId="urn:microsoft.com/office/officeart/2008/layout/LinedList"/>
    <dgm:cxn modelId="{28B0A762-F633-194D-AA8E-92F681836A00}" type="presParOf" srcId="{B5CEE623-FA17-5646-A7B7-B4E20AE90DBE}" destId="{5DDEB144-7926-2744-B74B-F09FDE883CDC}" srcOrd="1" destOrd="0" presId="urn:microsoft.com/office/officeart/2008/layout/LinedList"/>
    <dgm:cxn modelId="{F33012A2-0A42-D24B-84D4-3F501EFDCE7B}" type="presParOf" srcId="{B5CEE623-FA17-5646-A7B7-B4E20AE90DBE}" destId="{353840B1-26E8-F249-B045-B770291F1D0F}" srcOrd="2" destOrd="0" presId="urn:microsoft.com/office/officeart/2008/layout/LinedList"/>
    <dgm:cxn modelId="{A4B2EAD0-A268-0149-8C1F-44E743B1DFBA}" type="presParOf" srcId="{DEA91110-55A9-CD4B-AD62-6D5D70E97345}" destId="{EB19C636-3E7C-8441-94DE-9EAF16D942B7}" srcOrd="8" destOrd="0" presId="urn:microsoft.com/office/officeart/2008/layout/LinedList"/>
    <dgm:cxn modelId="{E9781867-DC30-0F48-B0D6-B0AB20046E93}" type="presParOf" srcId="{DEA91110-55A9-CD4B-AD62-6D5D70E97345}" destId="{5B45C406-4197-0146-8268-BDEA1ACF1E9A}" srcOrd="9" destOrd="0" presId="urn:microsoft.com/office/officeart/2008/layout/LinedList"/>
    <dgm:cxn modelId="{7B81D8B1-2C88-6640-A4F1-E600E1A7F256}" type="presParOf" srcId="{DEA91110-55A9-CD4B-AD62-6D5D70E97345}" destId="{8C5BF396-ABAF-8A4D-B69B-359ABE872289}" srcOrd="10" destOrd="0" presId="urn:microsoft.com/office/officeart/2008/layout/LinedList"/>
    <dgm:cxn modelId="{55F7BA82-DBDC-DD48-B824-53C1BD4BBDF1}" type="presParOf" srcId="{8C5BF396-ABAF-8A4D-B69B-359ABE872289}" destId="{0A2E6BB8-81F4-4E4E-9890-4CDD3D0DE951}" srcOrd="0" destOrd="0" presId="urn:microsoft.com/office/officeart/2008/layout/LinedList"/>
    <dgm:cxn modelId="{62D14255-EFBD-4741-AC08-8A460638AC61}" type="presParOf" srcId="{8C5BF396-ABAF-8A4D-B69B-359ABE872289}" destId="{4B533A13-F848-B641-BEEB-E02337CB58EA}" srcOrd="1" destOrd="0" presId="urn:microsoft.com/office/officeart/2008/layout/LinedList"/>
    <dgm:cxn modelId="{CBD1E811-5197-594C-B574-F3CAF803DBBE}" type="presParOf" srcId="{8C5BF396-ABAF-8A4D-B69B-359ABE872289}" destId="{069CCD69-A25E-5E40-BE15-25DB8765D846}" srcOrd="2" destOrd="0" presId="urn:microsoft.com/office/officeart/2008/layout/LinedList"/>
    <dgm:cxn modelId="{7B24CA77-65FF-8543-8C00-58D2ECC7CBDE}" type="presParOf" srcId="{DEA91110-55A9-CD4B-AD62-6D5D70E97345}" destId="{6B157855-48A9-D649-887B-00F8DA7BC29E}" srcOrd="11" destOrd="0" presId="urn:microsoft.com/office/officeart/2008/layout/LinedList"/>
    <dgm:cxn modelId="{DD44A0A6-3843-0D46-A061-DA6CB072B31E}" type="presParOf" srcId="{DEA91110-55A9-CD4B-AD62-6D5D70E97345}" destId="{F58311BA-227B-1042-A567-D36F6F567F7A}" srcOrd="12" destOrd="0" presId="urn:microsoft.com/office/officeart/2008/layout/LinedList"/>
    <dgm:cxn modelId="{38F7A9F8-4B86-794C-99A5-B7D42233E9DE}" type="presParOf" srcId="{DEA91110-55A9-CD4B-AD62-6D5D70E97345}" destId="{A3503D70-12A1-F54A-8E05-1435826EAF7E}" srcOrd="13" destOrd="0" presId="urn:microsoft.com/office/officeart/2008/layout/LinedList"/>
    <dgm:cxn modelId="{01AA72C4-D1A8-9E4F-B879-30402206B01F}" type="presParOf" srcId="{A3503D70-12A1-F54A-8E05-1435826EAF7E}" destId="{978CBB7D-342D-E347-822D-35C798959928}" srcOrd="0" destOrd="0" presId="urn:microsoft.com/office/officeart/2008/layout/LinedList"/>
    <dgm:cxn modelId="{407DC1C0-181C-9245-8ACE-32EB615361FB}" type="presParOf" srcId="{A3503D70-12A1-F54A-8E05-1435826EAF7E}" destId="{8CD69438-57A4-2A41-BCDB-F8644C3AD023}" srcOrd="1" destOrd="0" presId="urn:microsoft.com/office/officeart/2008/layout/LinedList"/>
    <dgm:cxn modelId="{F5E82C4D-292D-C644-BF41-ADAEAF928B84}" type="presParOf" srcId="{A3503D70-12A1-F54A-8E05-1435826EAF7E}" destId="{AF63795B-BC86-8E45-9EA4-9F1F92DC05B7}" srcOrd="2" destOrd="0" presId="urn:microsoft.com/office/officeart/2008/layout/LinedList"/>
    <dgm:cxn modelId="{3631F0BB-DC25-DC4C-8EDA-0429A9C3AD18}" type="presParOf" srcId="{DEA91110-55A9-CD4B-AD62-6D5D70E97345}" destId="{D139FDE2-1918-154D-96B9-B89F65134086}" srcOrd="14" destOrd="0" presId="urn:microsoft.com/office/officeart/2008/layout/LinedList"/>
    <dgm:cxn modelId="{E2FDEE0D-CA0B-1E43-9E81-BE5B13C75B45}" type="presParOf" srcId="{DEA91110-55A9-CD4B-AD62-6D5D70E97345}" destId="{6BE4B6B7-4AEB-D84B-8FD6-048226CE155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81E122-23F2-5048-8CEF-2C73AEBFAD2C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3A74C3-32F0-9E47-8096-30453DE6DD38}">
      <dgm:prSet phldrT="[文本]"/>
      <dgm:spPr/>
      <dgm:t>
        <a:bodyPr/>
        <a:lstStyle/>
        <a:p>
          <a:r>
            <a: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核心控制目标</a:t>
          </a:r>
          <a:endParaRPr lang="zh-CN" altLang="en-US" dirty="0"/>
        </a:p>
      </dgm:t>
    </dgm:pt>
    <dgm:pt modelId="{9BDD6D6E-E775-8243-980B-87D4A79C98CF}" type="parTrans" cxnId="{F6B23E77-6305-3241-BE6A-63A01FC8084C}">
      <dgm:prSet/>
      <dgm:spPr/>
      <dgm:t>
        <a:bodyPr/>
        <a:lstStyle/>
        <a:p>
          <a:endParaRPr lang="zh-CN" altLang="en-US"/>
        </a:p>
      </dgm:t>
    </dgm:pt>
    <dgm:pt modelId="{DE300D3F-3C85-D14B-808C-811C32B9C8B0}" type="sibTrans" cxnId="{F6B23E77-6305-3241-BE6A-63A01FC8084C}">
      <dgm:prSet/>
      <dgm:spPr/>
      <dgm:t>
        <a:bodyPr/>
        <a:lstStyle/>
        <a:p>
          <a:endParaRPr lang="zh-CN" altLang="en-US"/>
        </a:p>
      </dgm:t>
    </dgm:pt>
    <dgm:pt modelId="{9317335E-6C7D-5644-AD57-ED63C47785FA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全流程控制</a:t>
          </a:r>
          <a:endParaRPr lang="zh-CN" altLang="en-US" dirty="0"/>
        </a:p>
      </dgm:t>
    </dgm:pt>
    <dgm:pt modelId="{3C126D1B-F429-604A-8FF2-3018097F3C7E}" type="parTrans" cxnId="{0F2CE76A-3ED6-1642-A54D-98B72D8F232E}">
      <dgm:prSet/>
      <dgm:spPr/>
      <dgm:t>
        <a:bodyPr/>
        <a:lstStyle/>
        <a:p>
          <a:endParaRPr lang="zh-CN" altLang="en-US"/>
        </a:p>
      </dgm:t>
    </dgm:pt>
    <dgm:pt modelId="{6247ADE8-E2B2-E94A-BA47-1F98A0EBF981}" type="sibTrans" cxnId="{0F2CE76A-3ED6-1642-A54D-98B72D8F232E}">
      <dgm:prSet/>
      <dgm:spPr/>
      <dgm:t>
        <a:bodyPr/>
        <a:lstStyle/>
        <a:p>
          <a:endParaRPr lang="zh-CN" altLang="en-US"/>
        </a:p>
      </dgm:t>
    </dgm:pt>
    <dgm:pt modelId="{A9A63EBF-C2A0-234E-AC4A-0DB78CA7A68A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自适应学习</a:t>
          </a:r>
          <a:endParaRPr lang="zh-CN" altLang="en-US" dirty="0"/>
        </a:p>
      </dgm:t>
    </dgm:pt>
    <dgm:pt modelId="{40FC4D34-7D0D-A24C-B415-E8173AEE7BDD}" type="parTrans" cxnId="{174A8689-A449-2146-92B5-3625587FBDA7}">
      <dgm:prSet/>
      <dgm:spPr/>
      <dgm:t>
        <a:bodyPr/>
        <a:lstStyle/>
        <a:p>
          <a:endParaRPr lang="zh-CN" altLang="en-US"/>
        </a:p>
      </dgm:t>
    </dgm:pt>
    <dgm:pt modelId="{A4A6BEC4-3F3B-0246-B45F-C2B0499B1A1E}" type="sibTrans" cxnId="{174A8689-A449-2146-92B5-3625587FBDA7}">
      <dgm:prSet/>
      <dgm:spPr/>
      <dgm:t>
        <a:bodyPr/>
        <a:lstStyle/>
        <a:p>
          <a:endParaRPr lang="zh-CN" altLang="en-US"/>
        </a:p>
      </dgm:t>
    </dgm:pt>
    <dgm:pt modelId="{EFEA5808-72CA-B744-A7D3-2BA0FAAA1C51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精准、迅速调控</a:t>
          </a:r>
          <a:endParaRPr lang="zh-CN" altLang="en-US" dirty="0"/>
        </a:p>
      </dgm:t>
    </dgm:pt>
    <dgm:pt modelId="{13687BF8-9B31-DC47-BB00-03BE34F3529A}" type="parTrans" cxnId="{332202F7-7B4B-FC4C-B8DC-1309499C4F80}">
      <dgm:prSet/>
      <dgm:spPr/>
      <dgm:t>
        <a:bodyPr/>
        <a:lstStyle/>
        <a:p>
          <a:endParaRPr lang="zh-CN" altLang="en-US"/>
        </a:p>
      </dgm:t>
    </dgm:pt>
    <dgm:pt modelId="{A1BCBF84-B1D9-E34E-844E-5A346394D731}" type="sibTrans" cxnId="{332202F7-7B4B-FC4C-B8DC-1309499C4F80}">
      <dgm:prSet/>
      <dgm:spPr/>
      <dgm:t>
        <a:bodyPr/>
        <a:lstStyle/>
        <a:p>
          <a:endParaRPr lang="zh-CN" altLang="en-US"/>
        </a:p>
      </dgm:t>
    </dgm:pt>
    <dgm:pt modelId="{72871B18-D6B6-D147-9E78-51BB0E5B8031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低成本运行</a:t>
          </a:r>
          <a:endParaRPr lang="zh-CN" altLang="en-US" dirty="0"/>
        </a:p>
      </dgm:t>
    </dgm:pt>
    <dgm:pt modelId="{17E0973C-5066-2A4E-918B-487AD9ECE664}" type="parTrans" cxnId="{986C5D0B-7F85-114E-9DF8-5081EC6DD7D6}">
      <dgm:prSet/>
      <dgm:spPr/>
      <dgm:t>
        <a:bodyPr/>
        <a:lstStyle/>
        <a:p>
          <a:endParaRPr lang="zh-CN" altLang="en-US"/>
        </a:p>
      </dgm:t>
    </dgm:pt>
    <dgm:pt modelId="{9B01B0FF-91EA-C743-A369-4D1B2AE4A670}" type="sibTrans" cxnId="{986C5D0B-7F85-114E-9DF8-5081EC6DD7D6}">
      <dgm:prSet/>
      <dgm:spPr/>
      <dgm:t>
        <a:bodyPr/>
        <a:lstStyle/>
        <a:p>
          <a:endParaRPr lang="zh-CN" altLang="en-US"/>
        </a:p>
      </dgm:t>
    </dgm:pt>
    <dgm:pt modelId="{BD60F225-49E4-474A-BF41-94093A53EB29}" type="pres">
      <dgm:prSet presAssocID="{1C81E122-23F2-5048-8CEF-2C73AEBFAD2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3990DE-BAA8-044B-9D58-A942CB17B2EB}" type="pres">
      <dgm:prSet presAssocID="{AA3A74C3-32F0-9E47-8096-30453DE6DD38}" presName="hierRoot1" presStyleCnt="0">
        <dgm:presLayoutVars>
          <dgm:hierBranch val="init"/>
        </dgm:presLayoutVars>
      </dgm:prSet>
      <dgm:spPr/>
    </dgm:pt>
    <dgm:pt modelId="{C3429CB0-759B-794B-B9A0-3F054AEFBECA}" type="pres">
      <dgm:prSet presAssocID="{AA3A74C3-32F0-9E47-8096-30453DE6DD38}" presName="rootComposite1" presStyleCnt="0"/>
      <dgm:spPr/>
    </dgm:pt>
    <dgm:pt modelId="{47CB3E8E-DC7F-9D48-9639-1EA19C9BBB3B}" type="pres">
      <dgm:prSet presAssocID="{AA3A74C3-32F0-9E47-8096-30453DE6DD38}" presName="rootText1" presStyleLbl="alignAcc1" presStyleIdx="0" presStyleCnt="0">
        <dgm:presLayoutVars>
          <dgm:chPref val="3"/>
        </dgm:presLayoutVars>
      </dgm:prSet>
      <dgm:spPr/>
    </dgm:pt>
    <dgm:pt modelId="{7B69B802-CCD7-6E48-876F-2111FC1F40B1}" type="pres">
      <dgm:prSet presAssocID="{AA3A74C3-32F0-9E47-8096-30453DE6DD38}" presName="topArc1" presStyleLbl="parChTrans1D1" presStyleIdx="0" presStyleCnt="10"/>
      <dgm:spPr/>
    </dgm:pt>
    <dgm:pt modelId="{655DBE6A-B77F-D644-9C49-62041EA0D1E9}" type="pres">
      <dgm:prSet presAssocID="{AA3A74C3-32F0-9E47-8096-30453DE6DD38}" presName="bottomArc1" presStyleLbl="parChTrans1D1" presStyleIdx="1" presStyleCnt="10"/>
      <dgm:spPr/>
    </dgm:pt>
    <dgm:pt modelId="{4B0AAA83-7CDF-A54A-85EE-A40E97940F7B}" type="pres">
      <dgm:prSet presAssocID="{AA3A74C3-32F0-9E47-8096-30453DE6DD38}" presName="topConnNode1" presStyleLbl="node1" presStyleIdx="0" presStyleCnt="0"/>
      <dgm:spPr/>
    </dgm:pt>
    <dgm:pt modelId="{DAC63D2A-0103-D443-809C-FE3AD1D185A6}" type="pres">
      <dgm:prSet presAssocID="{AA3A74C3-32F0-9E47-8096-30453DE6DD38}" presName="hierChild2" presStyleCnt="0"/>
      <dgm:spPr/>
    </dgm:pt>
    <dgm:pt modelId="{D38F576E-18D4-1E49-BB18-FFFBD53D8C6A}" type="pres">
      <dgm:prSet presAssocID="{3C126D1B-F429-604A-8FF2-3018097F3C7E}" presName="Name28" presStyleLbl="parChTrans1D2" presStyleIdx="0" presStyleCnt="4"/>
      <dgm:spPr/>
    </dgm:pt>
    <dgm:pt modelId="{2D1C7009-274C-504B-B289-972C4CB292F6}" type="pres">
      <dgm:prSet presAssocID="{9317335E-6C7D-5644-AD57-ED63C47785FA}" presName="hierRoot2" presStyleCnt="0">
        <dgm:presLayoutVars>
          <dgm:hierBranch val="init"/>
        </dgm:presLayoutVars>
      </dgm:prSet>
      <dgm:spPr/>
    </dgm:pt>
    <dgm:pt modelId="{7E9F1F6D-0C0E-D24C-8B1B-00F4624B974A}" type="pres">
      <dgm:prSet presAssocID="{9317335E-6C7D-5644-AD57-ED63C47785FA}" presName="rootComposite2" presStyleCnt="0"/>
      <dgm:spPr/>
    </dgm:pt>
    <dgm:pt modelId="{F614F1F3-63D4-F741-B8B0-CB28EEEBEF70}" type="pres">
      <dgm:prSet presAssocID="{9317335E-6C7D-5644-AD57-ED63C47785FA}" presName="rootText2" presStyleLbl="alignAcc1" presStyleIdx="0" presStyleCnt="0">
        <dgm:presLayoutVars>
          <dgm:chPref val="3"/>
        </dgm:presLayoutVars>
      </dgm:prSet>
      <dgm:spPr/>
    </dgm:pt>
    <dgm:pt modelId="{93623028-936A-FD46-A1D3-EF44131F234B}" type="pres">
      <dgm:prSet presAssocID="{9317335E-6C7D-5644-AD57-ED63C47785FA}" presName="topArc2" presStyleLbl="parChTrans1D1" presStyleIdx="2" presStyleCnt="10"/>
      <dgm:spPr/>
    </dgm:pt>
    <dgm:pt modelId="{3FD1AD2C-C876-FD46-9ED5-1CF8EA6F2839}" type="pres">
      <dgm:prSet presAssocID="{9317335E-6C7D-5644-AD57-ED63C47785FA}" presName="bottomArc2" presStyleLbl="parChTrans1D1" presStyleIdx="3" presStyleCnt="10"/>
      <dgm:spPr/>
    </dgm:pt>
    <dgm:pt modelId="{1843B126-C7AE-124C-AA33-8F9495B1C53B}" type="pres">
      <dgm:prSet presAssocID="{9317335E-6C7D-5644-AD57-ED63C47785FA}" presName="topConnNode2" presStyleLbl="node2" presStyleIdx="0" presStyleCnt="0"/>
      <dgm:spPr/>
    </dgm:pt>
    <dgm:pt modelId="{745DAE16-0121-5740-A59C-138FA9B38019}" type="pres">
      <dgm:prSet presAssocID="{9317335E-6C7D-5644-AD57-ED63C47785FA}" presName="hierChild4" presStyleCnt="0"/>
      <dgm:spPr/>
    </dgm:pt>
    <dgm:pt modelId="{91382617-4B94-EF43-837E-7FB2DA5C475A}" type="pres">
      <dgm:prSet presAssocID="{9317335E-6C7D-5644-AD57-ED63C47785FA}" presName="hierChild5" presStyleCnt="0"/>
      <dgm:spPr/>
    </dgm:pt>
    <dgm:pt modelId="{A71C269C-AF11-1B45-A866-D4EF5037C741}" type="pres">
      <dgm:prSet presAssocID="{40FC4D34-7D0D-A24C-B415-E8173AEE7BDD}" presName="Name28" presStyleLbl="parChTrans1D2" presStyleIdx="1" presStyleCnt="4"/>
      <dgm:spPr/>
    </dgm:pt>
    <dgm:pt modelId="{5CA10A22-81D1-1845-A291-31DF92363B28}" type="pres">
      <dgm:prSet presAssocID="{A9A63EBF-C2A0-234E-AC4A-0DB78CA7A68A}" presName="hierRoot2" presStyleCnt="0">
        <dgm:presLayoutVars>
          <dgm:hierBranch val="init"/>
        </dgm:presLayoutVars>
      </dgm:prSet>
      <dgm:spPr/>
    </dgm:pt>
    <dgm:pt modelId="{3DB4CCD4-72E1-FA4F-B119-5C6F72F1978E}" type="pres">
      <dgm:prSet presAssocID="{A9A63EBF-C2A0-234E-AC4A-0DB78CA7A68A}" presName="rootComposite2" presStyleCnt="0"/>
      <dgm:spPr/>
    </dgm:pt>
    <dgm:pt modelId="{3F82DC53-6AB5-9D4A-8C96-C4F807B1199F}" type="pres">
      <dgm:prSet presAssocID="{A9A63EBF-C2A0-234E-AC4A-0DB78CA7A68A}" presName="rootText2" presStyleLbl="alignAcc1" presStyleIdx="0" presStyleCnt="0">
        <dgm:presLayoutVars>
          <dgm:chPref val="3"/>
        </dgm:presLayoutVars>
      </dgm:prSet>
      <dgm:spPr/>
    </dgm:pt>
    <dgm:pt modelId="{C4414D1F-6FA7-2B4A-AF54-974C476FE5FD}" type="pres">
      <dgm:prSet presAssocID="{A9A63EBF-C2A0-234E-AC4A-0DB78CA7A68A}" presName="topArc2" presStyleLbl="parChTrans1D1" presStyleIdx="4" presStyleCnt="10"/>
      <dgm:spPr/>
    </dgm:pt>
    <dgm:pt modelId="{27DE34D5-AD38-0447-A3EF-AA129CEA9C99}" type="pres">
      <dgm:prSet presAssocID="{A9A63EBF-C2A0-234E-AC4A-0DB78CA7A68A}" presName="bottomArc2" presStyleLbl="parChTrans1D1" presStyleIdx="5" presStyleCnt="10"/>
      <dgm:spPr/>
    </dgm:pt>
    <dgm:pt modelId="{31DDB734-0A81-7742-BBF2-3F200057F949}" type="pres">
      <dgm:prSet presAssocID="{A9A63EBF-C2A0-234E-AC4A-0DB78CA7A68A}" presName="topConnNode2" presStyleLbl="node2" presStyleIdx="0" presStyleCnt="0"/>
      <dgm:spPr/>
    </dgm:pt>
    <dgm:pt modelId="{5F7617B1-40C5-F445-AB82-3E57395B1A35}" type="pres">
      <dgm:prSet presAssocID="{A9A63EBF-C2A0-234E-AC4A-0DB78CA7A68A}" presName="hierChild4" presStyleCnt="0"/>
      <dgm:spPr/>
    </dgm:pt>
    <dgm:pt modelId="{922C2703-74F1-3641-B06E-88CE8C8F676A}" type="pres">
      <dgm:prSet presAssocID="{A9A63EBF-C2A0-234E-AC4A-0DB78CA7A68A}" presName="hierChild5" presStyleCnt="0"/>
      <dgm:spPr/>
    </dgm:pt>
    <dgm:pt modelId="{D11DF13D-C99D-F542-B942-949FE8D01916}" type="pres">
      <dgm:prSet presAssocID="{13687BF8-9B31-DC47-BB00-03BE34F3529A}" presName="Name28" presStyleLbl="parChTrans1D2" presStyleIdx="2" presStyleCnt="4"/>
      <dgm:spPr/>
    </dgm:pt>
    <dgm:pt modelId="{90726B76-9203-1248-91F7-758B002F0523}" type="pres">
      <dgm:prSet presAssocID="{EFEA5808-72CA-B744-A7D3-2BA0FAAA1C51}" presName="hierRoot2" presStyleCnt="0">
        <dgm:presLayoutVars>
          <dgm:hierBranch val="init"/>
        </dgm:presLayoutVars>
      </dgm:prSet>
      <dgm:spPr/>
    </dgm:pt>
    <dgm:pt modelId="{96D2B933-4A3A-2349-AA86-4D38ADE80C0C}" type="pres">
      <dgm:prSet presAssocID="{EFEA5808-72CA-B744-A7D3-2BA0FAAA1C51}" presName="rootComposite2" presStyleCnt="0"/>
      <dgm:spPr/>
    </dgm:pt>
    <dgm:pt modelId="{2ED3BBC9-EC05-8A45-9E9F-E1E4DB5E8B20}" type="pres">
      <dgm:prSet presAssocID="{EFEA5808-72CA-B744-A7D3-2BA0FAAA1C51}" presName="rootText2" presStyleLbl="alignAcc1" presStyleIdx="0" presStyleCnt="0">
        <dgm:presLayoutVars>
          <dgm:chPref val="3"/>
        </dgm:presLayoutVars>
      </dgm:prSet>
      <dgm:spPr/>
    </dgm:pt>
    <dgm:pt modelId="{FBE2DF9F-B414-8747-91AB-E9AE13639843}" type="pres">
      <dgm:prSet presAssocID="{EFEA5808-72CA-B744-A7D3-2BA0FAAA1C51}" presName="topArc2" presStyleLbl="parChTrans1D1" presStyleIdx="6" presStyleCnt="10"/>
      <dgm:spPr/>
    </dgm:pt>
    <dgm:pt modelId="{8FC0DAF0-0CD0-F44D-8162-1A29B6121857}" type="pres">
      <dgm:prSet presAssocID="{EFEA5808-72CA-B744-A7D3-2BA0FAAA1C51}" presName="bottomArc2" presStyleLbl="parChTrans1D1" presStyleIdx="7" presStyleCnt="10"/>
      <dgm:spPr/>
    </dgm:pt>
    <dgm:pt modelId="{1651CCF8-A568-FF4F-B79F-BF0F9C7AF978}" type="pres">
      <dgm:prSet presAssocID="{EFEA5808-72CA-B744-A7D3-2BA0FAAA1C51}" presName="topConnNode2" presStyleLbl="node2" presStyleIdx="0" presStyleCnt="0"/>
      <dgm:spPr/>
    </dgm:pt>
    <dgm:pt modelId="{A0312697-9C13-564C-9B46-716BF48F3597}" type="pres">
      <dgm:prSet presAssocID="{EFEA5808-72CA-B744-A7D3-2BA0FAAA1C51}" presName="hierChild4" presStyleCnt="0"/>
      <dgm:spPr/>
    </dgm:pt>
    <dgm:pt modelId="{1A6EED0C-E965-C647-9EB0-7A95DD2126F8}" type="pres">
      <dgm:prSet presAssocID="{EFEA5808-72CA-B744-A7D3-2BA0FAAA1C51}" presName="hierChild5" presStyleCnt="0"/>
      <dgm:spPr/>
    </dgm:pt>
    <dgm:pt modelId="{717FDBC8-E531-8240-B0E4-987D45456126}" type="pres">
      <dgm:prSet presAssocID="{17E0973C-5066-2A4E-918B-487AD9ECE664}" presName="Name28" presStyleLbl="parChTrans1D2" presStyleIdx="3" presStyleCnt="4"/>
      <dgm:spPr/>
    </dgm:pt>
    <dgm:pt modelId="{93C10A82-FA35-2141-980C-B3201769C9AC}" type="pres">
      <dgm:prSet presAssocID="{72871B18-D6B6-D147-9E78-51BB0E5B8031}" presName="hierRoot2" presStyleCnt="0">
        <dgm:presLayoutVars>
          <dgm:hierBranch val="init"/>
        </dgm:presLayoutVars>
      </dgm:prSet>
      <dgm:spPr/>
    </dgm:pt>
    <dgm:pt modelId="{3EDDC268-E3BD-E040-BBCE-50E44AE9DF89}" type="pres">
      <dgm:prSet presAssocID="{72871B18-D6B6-D147-9E78-51BB0E5B8031}" presName="rootComposite2" presStyleCnt="0"/>
      <dgm:spPr/>
    </dgm:pt>
    <dgm:pt modelId="{D5EDCAB3-6BA4-D04F-A074-D91F63123E0A}" type="pres">
      <dgm:prSet presAssocID="{72871B18-D6B6-D147-9E78-51BB0E5B8031}" presName="rootText2" presStyleLbl="alignAcc1" presStyleIdx="0" presStyleCnt="0">
        <dgm:presLayoutVars>
          <dgm:chPref val="3"/>
        </dgm:presLayoutVars>
      </dgm:prSet>
      <dgm:spPr/>
    </dgm:pt>
    <dgm:pt modelId="{B5E0DA37-5A08-A846-90BF-08D1872E2C5B}" type="pres">
      <dgm:prSet presAssocID="{72871B18-D6B6-D147-9E78-51BB0E5B8031}" presName="topArc2" presStyleLbl="parChTrans1D1" presStyleIdx="8" presStyleCnt="10"/>
      <dgm:spPr/>
    </dgm:pt>
    <dgm:pt modelId="{8F5312B9-2406-A644-AFD1-FE7EEEE1ED7E}" type="pres">
      <dgm:prSet presAssocID="{72871B18-D6B6-D147-9E78-51BB0E5B8031}" presName="bottomArc2" presStyleLbl="parChTrans1D1" presStyleIdx="9" presStyleCnt="10"/>
      <dgm:spPr/>
    </dgm:pt>
    <dgm:pt modelId="{9FB8FE7C-6B2C-B445-B29A-C4245576F616}" type="pres">
      <dgm:prSet presAssocID="{72871B18-D6B6-D147-9E78-51BB0E5B8031}" presName="topConnNode2" presStyleLbl="node2" presStyleIdx="0" presStyleCnt="0"/>
      <dgm:spPr/>
    </dgm:pt>
    <dgm:pt modelId="{900E740B-CB65-3C4C-810D-DBBE76A70396}" type="pres">
      <dgm:prSet presAssocID="{72871B18-D6B6-D147-9E78-51BB0E5B8031}" presName="hierChild4" presStyleCnt="0"/>
      <dgm:spPr/>
    </dgm:pt>
    <dgm:pt modelId="{BAF697BA-FD86-834C-8418-E4DF760AB402}" type="pres">
      <dgm:prSet presAssocID="{72871B18-D6B6-D147-9E78-51BB0E5B8031}" presName="hierChild5" presStyleCnt="0"/>
      <dgm:spPr/>
    </dgm:pt>
    <dgm:pt modelId="{617FE3DB-C97A-674C-A02A-53A330B4FE36}" type="pres">
      <dgm:prSet presAssocID="{AA3A74C3-32F0-9E47-8096-30453DE6DD38}" presName="hierChild3" presStyleCnt="0"/>
      <dgm:spPr/>
    </dgm:pt>
  </dgm:ptLst>
  <dgm:cxnLst>
    <dgm:cxn modelId="{C8721206-3F66-5941-87B8-EACC8483CA23}" type="presOf" srcId="{3C126D1B-F429-604A-8FF2-3018097F3C7E}" destId="{D38F576E-18D4-1E49-BB18-FFFBD53D8C6A}" srcOrd="0" destOrd="0" presId="urn:microsoft.com/office/officeart/2008/layout/HalfCircleOrganizationChart"/>
    <dgm:cxn modelId="{986C5D0B-7F85-114E-9DF8-5081EC6DD7D6}" srcId="{AA3A74C3-32F0-9E47-8096-30453DE6DD38}" destId="{72871B18-D6B6-D147-9E78-51BB0E5B8031}" srcOrd="3" destOrd="0" parTransId="{17E0973C-5066-2A4E-918B-487AD9ECE664}" sibTransId="{9B01B0FF-91EA-C743-A369-4D1B2AE4A670}"/>
    <dgm:cxn modelId="{4DDD4D2B-A191-3041-A2B3-7F3BF6A7BF39}" type="presOf" srcId="{AA3A74C3-32F0-9E47-8096-30453DE6DD38}" destId="{47CB3E8E-DC7F-9D48-9639-1EA19C9BBB3B}" srcOrd="0" destOrd="0" presId="urn:microsoft.com/office/officeart/2008/layout/HalfCircleOrganizationChart"/>
    <dgm:cxn modelId="{88657D2C-F4B2-2E41-904D-41DFFDEF3427}" type="presOf" srcId="{AA3A74C3-32F0-9E47-8096-30453DE6DD38}" destId="{4B0AAA83-7CDF-A54A-85EE-A40E97940F7B}" srcOrd="1" destOrd="0" presId="urn:microsoft.com/office/officeart/2008/layout/HalfCircleOrganizationChart"/>
    <dgm:cxn modelId="{D619003A-BD8C-8849-B8DF-085458B3899E}" type="presOf" srcId="{1C81E122-23F2-5048-8CEF-2C73AEBFAD2C}" destId="{BD60F225-49E4-474A-BF41-94093A53EB29}" srcOrd="0" destOrd="0" presId="urn:microsoft.com/office/officeart/2008/layout/HalfCircleOrganizationChart"/>
    <dgm:cxn modelId="{5E3E2E3B-1DAB-7848-999F-D77DA6387847}" type="presOf" srcId="{9317335E-6C7D-5644-AD57-ED63C47785FA}" destId="{1843B126-C7AE-124C-AA33-8F9495B1C53B}" srcOrd="1" destOrd="0" presId="urn:microsoft.com/office/officeart/2008/layout/HalfCircleOrganizationChart"/>
    <dgm:cxn modelId="{40FCBF52-76F3-E546-8423-89B170A8D479}" type="presOf" srcId="{13687BF8-9B31-DC47-BB00-03BE34F3529A}" destId="{D11DF13D-C99D-F542-B942-949FE8D01916}" srcOrd="0" destOrd="0" presId="urn:microsoft.com/office/officeart/2008/layout/HalfCircleOrganizationChart"/>
    <dgm:cxn modelId="{BB1DA753-1940-524D-A0F6-D36CAF45EECA}" type="presOf" srcId="{40FC4D34-7D0D-A24C-B415-E8173AEE7BDD}" destId="{A71C269C-AF11-1B45-A866-D4EF5037C741}" srcOrd="0" destOrd="0" presId="urn:microsoft.com/office/officeart/2008/layout/HalfCircleOrganizationChart"/>
    <dgm:cxn modelId="{BC93F565-8C73-1A48-B944-9F9BF485E93E}" type="presOf" srcId="{A9A63EBF-C2A0-234E-AC4A-0DB78CA7A68A}" destId="{3F82DC53-6AB5-9D4A-8C96-C4F807B1199F}" srcOrd="0" destOrd="0" presId="urn:microsoft.com/office/officeart/2008/layout/HalfCircleOrganizationChart"/>
    <dgm:cxn modelId="{0F2CE76A-3ED6-1642-A54D-98B72D8F232E}" srcId="{AA3A74C3-32F0-9E47-8096-30453DE6DD38}" destId="{9317335E-6C7D-5644-AD57-ED63C47785FA}" srcOrd="0" destOrd="0" parTransId="{3C126D1B-F429-604A-8FF2-3018097F3C7E}" sibTransId="{6247ADE8-E2B2-E94A-BA47-1F98A0EBF981}"/>
    <dgm:cxn modelId="{35A68B71-521A-6845-A3CD-323D41FE55F8}" type="presOf" srcId="{17E0973C-5066-2A4E-918B-487AD9ECE664}" destId="{717FDBC8-E531-8240-B0E4-987D45456126}" srcOrd="0" destOrd="0" presId="urn:microsoft.com/office/officeart/2008/layout/HalfCircleOrganizationChart"/>
    <dgm:cxn modelId="{F6B23E77-6305-3241-BE6A-63A01FC8084C}" srcId="{1C81E122-23F2-5048-8CEF-2C73AEBFAD2C}" destId="{AA3A74C3-32F0-9E47-8096-30453DE6DD38}" srcOrd="0" destOrd="0" parTransId="{9BDD6D6E-E775-8243-980B-87D4A79C98CF}" sibTransId="{DE300D3F-3C85-D14B-808C-811C32B9C8B0}"/>
    <dgm:cxn modelId="{D593847A-2471-D744-BE9D-42884DB63C74}" type="presOf" srcId="{EFEA5808-72CA-B744-A7D3-2BA0FAAA1C51}" destId="{1651CCF8-A568-FF4F-B79F-BF0F9C7AF978}" srcOrd="1" destOrd="0" presId="urn:microsoft.com/office/officeart/2008/layout/HalfCircleOrganizationChart"/>
    <dgm:cxn modelId="{174A8689-A449-2146-92B5-3625587FBDA7}" srcId="{AA3A74C3-32F0-9E47-8096-30453DE6DD38}" destId="{A9A63EBF-C2A0-234E-AC4A-0DB78CA7A68A}" srcOrd="1" destOrd="0" parTransId="{40FC4D34-7D0D-A24C-B415-E8173AEE7BDD}" sibTransId="{A4A6BEC4-3F3B-0246-B45F-C2B0499B1A1E}"/>
    <dgm:cxn modelId="{BAB5D890-4419-9848-BB53-4F99A2B588BD}" type="presOf" srcId="{A9A63EBF-C2A0-234E-AC4A-0DB78CA7A68A}" destId="{31DDB734-0A81-7742-BBF2-3F200057F949}" srcOrd="1" destOrd="0" presId="urn:microsoft.com/office/officeart/2008/layout/HalfCircleOrganizationChart"/>
    <dgm:cxn modelId="{A94BD1B6-7215-0547-AF3D-60AD8C455E58}" type="presOf" srcId="{72871B18-D6B6-D147-9E78-51BB0E5B8031}" destId="{9FB8FE7C-6B2C-B445-B29A-C4245576F616}" srcOrd="1" destOrd="0" presId="urn:microsoft.com/office/officeart/2008/layout/HalfCircleOrganizationChart"/>
    <dgm:cxn modelId="{89BA20C9-DFC0-5941-B4EB-4E08364E3621}" type="presOf" srcId="{9317335E-6C7D-5644-AD57-ED63C47785FA}" destId="{F614F1F3-63D4-F741-B8B0-CB28EEEBEF70}" srcOrd="0" destOrd="0" presId="urn:microsoft.com/office/officeart/2008/layout/HalfCircleOrganizationChart"/>
    <dgm:cxn modelId="{9ECF48F6-33B0-4347-A59E-C75B9F666F31}" type="presOf" srcId="{72871B18-D6B6-D147-9E78-51BB0E5B8031}" destId="{D5EDCAB3-6BA4-D04F-A074-D91F63123E0A}" srcOrd="0" destOrd="0" presId="urn:microsoft.com/office/officeart/2008/layout/HalfCircleOrganizationChart"/>
    <dgm:cxn modelId="{332202F7-7B4B-FC4C-B8DC-1309499C4F80}" srcId="{AA3A74C3-32F0-9E47-8096-30453DE6DD38}" destId="{EFEA5808-72CA-B744-A7D3-2BA0FAAA1C51}" srcOrd="2" destOrd="0" parTransId="{13687BF8-9B31-DC47-BB00-03BE34F3529A}" sibTransId="{A1BCBF84-B1D9-E34E-844E-5A346394D731}"/>
    <dgm:cxn modelId="{3A416EFE-387D-4249-BDAF-5287B774AC22}" type="presOf" srcId="{EFEA5808-72CA-B744-A7D3-2BA0FAAA1C51}" destId="{2ED3BBC9-EC05-8A45-9E9F-E1E4DB5E8B20}" srcOrd="0" destOrd="0" presId="urn:microsoft.com/office/officeart/2008/layout/HalfCircleOrganizationChart"/>
    <dgm:cxn modelId="{DC967ADD-8155-554A-AF16-E5E5EDC5F783}" type="presParOf" srcId="{BD60F225-49E4-474A-BF41-94093A53EB29}" destId="{A53990DE-BAA8-044B-9D58-A942CB17B2EB}" srcOrd="0" destOrd="0" presId="urn:microsoft.com/office/officeart/2008/layout/HalfCircleOrganizationChart"/>
    <dgm:cxn modelId="{1DCD5BA0-6267-8A47-9B03-68EDC2CCCBBE}" type="presParOf" srcId="{A53990DE-BAA8-044B-9D58-A942CB17B2EB}" destId="{C3429CB0-759B-794B-B9A0-3F054AEFBECA}" srcOrd="0" destOrd="0" presId="urn:microsoft.com/office/officeart/2008/layout/HalfCircleOrganizationChart"/>
    <dgm:cxn modelId="{1C4EEC27-44E3-FF4B-9ACF-4D5B257CA460}" type="presParOf" srcId="{C3429CB0-759B-794B-B9A0-3F054AEFBECA}" destId="{47CB3E8E-DC7F-9D48-9639-1EA19C9BBB3B}" srcOrd="0" destOrd="0" presId="urn:microsoft.com/office/officeart/2008/layout/HalfCircleOrganizationChart"/>
    <dgm:cxn modelId="{3463F216-9431-CE4B-A92A-A1B6FACF3D4A}" type="presParOf" srcId="{C3429CB0-759B-794B-B9A0-3F054AEFBECA}" destId="{7B69B802-CCD7-6E48-876F-2111FC1F40B1}" srcOrd="1" destOrd="0" presId="urn:microsoft.com/office/officeart/2008/layout/HalfCircleOrganizationChart"/>
    <dgm:cxn modelId="{6B8E60CF-3476-E141-9127-55067CA7F936}" type="presParOf" srcId="{C3429CB0-759B-794B-B9A0-3F054AEFBECA}" destId="{655DBE6A-B77F-D644-9C49-62041EA0D1E9}" srcOrd="2" destOrd="0" presId="urn:microsoft.com/office/officeart/2008/layout/HalfCircleOrganizationChart"/>
    <dgm:cxn modelId="{2EBA6BF7-8DEC-7746-B93B-DBAE69180EB1}" type="presParOf" srcId="{C3429CB0-759B-794B-B9A0-3F054AEFBECA}" destId="{4B0AAA83-7CDF-A54A-85EE-A40E97940F7B}" srcOrd="3" destOrd="0" presId="urn:microsoft.com/office/officeart/2008/layout/HalfCircleOrganizationChart"/>
    <dgm:cxn modelId="{B4EA4955-D313-DF47-A25E-EFE4B746C773}" type="presParOf" srcId="{A53990DE-BAA8-044B-9D58-A942CB17B2EB}" destId="{DAC63D2A-0103-D443-809C-FE3AD1D185A6}" srcOrd="1" destOrd="0" presId="urn:microsoft.com/office/officeart/2008/layout/HalfCircleOrganizationChart"/>
    <dgm:cxn modelId="{40A9D278-2FC0-314E-813E-68E05E4FF978}" type="presParOf" srcId="{DAC63D2A-0103-D443-809C-FE3AD1D185A6}" destId="{D38F576E-18D4-1E49-BB18-FFFBD53D8C6A}" srcOrd="0" destOrd="0" presId="urn:microsoft.com/office/officeart/2008/layout/HalfCircleOrganizationChart"/>
    <dgm:cxn modelId="{F65CDEEB-25A4-6148-B8A6-8EBF0E184F5A}" type="presParOf" srcId="{DAC63D2A-0103-D443-809C-FE3AD1D185A6}" destId="{2D1C7009-274C-504B-B289-972C4CB292F6}" srcOrd="1" destOrd="0" presId="urn:microsoft.com/office/officeart/2008/layout/HalfCircleOrganizationChart"/>
    <dgm:cxn modelId="{80DA9A1A-3E09-8E40-B834-D2669C62D2D4}" type="presParOf" srcId="{2D1C7009-274C-504B-B289-972C4CB292F6}" destId="{7E9F1F6D-0C0E-D24C-8B1B-00F4624B974A}" srcOrd="0" destOrd="0" presId="urn:microsoft.com/office/officeart/2008/layout/HalfCircleOrganizationChart"/>
    <dgm:cxn modelId="{9E175791-622B-4A42-9E74-3E6679CB792B}" type="presParOf" srcId="{7E9F1F6D-0C0E-D24C-8B1B-00F4624B974A}" destId="{F614F1F3-63D4-F741-B8B0-CB28EEEBEF70}" srcOrd="0" destOrd="0" presId="urn:microsoft.com/office/officeart/2008/layout/HalfCircleOrganizationChart"/>
    <dgm:cxn modelId="{15DE93C8-C6C1-204C-9A14-439B14B0A512}" type="presParOf" srcId="{7E9F1F6D-0C0E-D24C-8B1B-00F4624B974A}" destId="{93623028-936A-FD46-A1D3-EF44131F234B}" srcOrd="1" destOrd="0" presId="urn:microsoft.com/office/officeart/2008/layout/HalfCircleOrganizationChart"/>
    <dgm:cxn modelId="{4A59E825-FBC7-C347-B965-BE97F5F7F1DE}" type="presParOf" srcId="{7E9F1F6D-0C0E-D24C-8B1B-00F4624B974A}" destId="{3FD1AD2C-C876-FD46-9ED5-1CF8EA6F2839}" srcOrd="2" destOrd="0" presId="urn:microsoft.com/office/officeart/2008/layout/HalfCircleOrganizationChart"/>
    <dgm:cxn modelId="{27663841-B430-1844-8B00-4FAA81934C61}" type="presParOf" srcId="{7E9F1F6D-0C0E-D24C-8B1B-00F4624B974A}" destId="{1843B126-C7AE-124C-AA33-8F9495B1C53B}" srcOrd="3" destOrd="0" presId="urn:microsoft.com/office/officeart/2008/layout/HalfCircleOrganizationChart"/>
    <dgm:cxn modelId="{8835A05A-24AF-0B43-8C38-168BD67AFA5C}" type="presParOf" srcId="{2D1C7009-274C-504B-B289-972C4CB292F6}" destId="{745DAE16-0121-5740-A59C-138FA9B38019}" srcOrd="1" destOrd="0" presId="urn:microsoft.com/office/officeart/2008/layout/HalfCircleOrganizationChart"/>
    <dgm:cxn modelId="{5EEFC2CC-300D-874E-B58A-45E957A27685}" type="presParOf" srcId="{2D1C7009-274C-504B-B289-972C4CB292F6}" destId="{91382617-4B94-EF43-837E-7FB2DA5C475A}" srcOrd="2" destOrd="0" presId="urn:microsoft.com/office/officeart/2008/layout/HalfCircleOrganizationChart"/>
    <dgm:cxn modelId="{D58ED117-0E18-DB47-AF3C-8931630803B6}" type="presParOf" srcId="{DAC63D2A-0103-D443-809C-FE3AD1D185A6}" destId="{A71C269C-AF11-1B45-A866-D4EF5037C741}" srcOrd="2" destOrd="0" presId="urn:microsoft.com/office/officeart/2008/layout/HalfCircleOrganizationChart"/>
    <dgm:cxn modelId="{89B8B605-0195-AD4F-94FB-794CF7666F08}" type="presParOf" srcId="{DAC63D2A-0103-D443-809C-FE3AD1D185A6}" destId="{5CA10A22-81D1-1845-A291-31DF92363B28}" srcOrd="3" destOrd="0" presId="urn:microsoft.com/office/officeart/2008/layout/HalfCircleOrganizationChart"/>
    <dgm:cxn modelId="{B3404831-5699-5949-999F-A0253267013E}" type="presParOf" srcId="{5CA10A22-81D1-1845-A291-31DF92363B28}" destId="{3DB4CCD4-72E1-FA4F-B119-5C6F72F1978E}" srcOrd="0" destOrd="0" presId="urn:microsoft.com/office/officeart/2008/layout/HalfCircleOrganizationChart"/>
    <dgm:cxn modelId="{59B25DEC-F049-6640-B490-CC8A36BA3B09}" type="presParOf" srcId="{3DB4CCD4-72E1-FA4F-B119-5C6F72F1978E}" destId="{3F82DC53-6AB5-9D4A-8C96-C4F807B1199F}" srcOrd="0" destOrd="0" presId="urn:microsoft.com/office/officeart/2008/layout/HalfCircleOrganizationChart"/>
    <dgm:cxn modelId="{FBD97E28-0A5D-9145-9BA1-5BDC7CD5B670}" type="presParOf" srcId="{3DB4CCD4-72E1-FA4F-B119-5C6F72F1978E}" destId="{C4414D1F-6FA7-2B4A-AF54-974C476FE5FD}" srcOrd="1" destOrd="0" presId="urn:microsoft.com/office/officeart/2008/layout/HalfCircleOrganizationChart"/>
    <dgm:cxn modelId="{278FCFC3-25CE-D44D-98FC-106C5BE79A94}" type="presParOf" srcId="{3DB4CCD4-72E1-FA4F-B119-5C6F72F1978E}" destId="{27DE34D5-AD38-0447-A3EF-AA129CEA9C99}" srcOrd="2" destOrd="0" presId="urn:microsoft.com/office/officeart/2008/layout/HalfCircleOrganizationChart"/>
    <dgm:cxn modelId="{A31058FB-8268-3843-99E1-E3B6E9947E82}" type="presParOf" srcId="{3DB4CCD4-72E1-FA4F-B119-5C6F72F1978E}" destId="{31DDB734-0A81-7742-BBF2-3F200057F949}" srcOrd="3" destOrd="0" presId="urn:microsoft.com/office/officeart/2008/layout/HalfCircleOrganizationChart"/>
    <dgm:cxn modelId="{C2D56B54-8C1C-7144-A28C-B93922891EA9}" type="presParOf" srcId="{5CA10A22-81D1-1845-A291-31DF92363B28}" destId="{5F7617B1-40C5-F445-AB82-3E57395B1A35}" srcOrd="1" destOrd="0" presId="urn:microsoft.com/office/officeart/2008/layout/HalfCircleOrganizationChart"/>
    <dgm:cxn modelId="{197DAC8E-2C58-A748-B0CD-FE23D477E4C4}" type="presParOf" srcId="{5CA10A22-81D1-1845-A291-31DF92363B28}" destId="{922C2703-74F1-3641-B06E-88CE8C8F676A}" srcOrd="2" destOrd="0" presId="urn:microsoft.com/office/officeart/2008/layout/HalfCircleOrganizationChart"/>
    <dgm:cxn modelId="{9F1E7F9F-0CF0-0849-8CF9-D990C39F86B4}" type="presParOf" srcId="{DAC63D2A-0103-D443-809C-FE3AD1D185A6}" destId="{D11DF13D-C99D-F542-B942-949FE8D01916}" srcOrd="4" destOrd="0" presId="urn:microsoft.com/office/officeart/2008/layout/HalfCircleOrganizationChart"/>
    <dgm:cxn modelId="{DB7716FC-B471-6C46-AF70-C19BA5AC01C5}" type="presParOf" srcId="{DAC63D2A-0103-D443-809C-FE3AD1D185A6}" destId="{90726B76-9203-1248-91F7-758B002F0523}" srcOrd="5" destOrd="0" presId="urn:microsoft.com/office/officeart/2008/layout/HalfCircleOrganizationChart"/>
    <dgm:cxn modelId="{8EBF21E0-950F-6B4E-9853-2454F3AFEE5C}" type="presParOf" srcId="{90726B76-9203-1248-91F7-758B002F0523}" destId="{96D2B933-4A3A-2349-AA86-4D38ADE80C0C}" srcOrd="0" destOrd="0" presId="urn:microsoft.com/office/officeart/2008/layout/HalfCircleOrganizationChart"/>
    <dgm:cxn modelId="{B5C510BD-9D39-3848-AF98-4AC6725EAABD}" type="presParOf" srcId="{96D2B933-4A3A-2349-AA86-4D38ADE80C0C}" destId="{2ED3BBC9-EC05-8A45-9E9F-E1E4DB5E8B20}" srcOrd="0" destOrd="0" presId="urn:microsoft.com/office/officeart/2008/layout/HalfCircleOrganizationChart"/>
    <dgm:cxn modelId="{80BB0527-18EE-B64B-B68A-F9E10E45072E}" type="presParOf" srcId="{96D2B933-4A3A-2349-AA86-4D38ADE80C0C}" destId="{FBE2DF9F-B414-8747-91AB-E9AE13639843}" srcOrd="1" destOrd="0" presId="urn:microsoft.com/office/officeart/2008/layout/HalfCircleOrganizationChart"/>
    <dgm:cxn modelId="{8D5E97AC-7212-C44C-86BB-83E036359E8C}" type="presParOf" srcId="{96D2B933-4A3A-2349-AA86-4D38ADE80C0C}" destId="{8FC0DAF0-0CD0-F44D-8162-1A29B6121857}" srcOrd="2" destOrd="0" presId="urn:microsoft.com/office/officeart/2008/layout/HalfCircleOrganizationChart"/>
    <dgm:cxn modelId="{F02882D3-914D-2843-A7A2-BCEA4E60756E}" type="presParOf" srcId="{96D2B933-4A3A-2349-AA86-4D38ADE80C0C}" destId="{1651CCF8-A568-FF4F-B79F-BF0F9C7AF978}" srcOrd="3" destOrd="0" presId="urn:microsoft.com/office/officeart/2008/layout/HalfCircleOrganizationChart"/>
    <dgm:cxn modelId="{DE6BD4E2-6AF8-3048-A7BE-18DAD693BAAC}" type="presParOf" srcId="{90726B76-9203-1248-91F7-758B002F0523}" destId="{A0312697-9C13-564C-9B46-716BF48F3597}" srcOrd="1" destOrd="0" presId="urn:microsoft.com/office/officeart/2008/layout/HalfCircleOrganizationChart"/>
    <dgm:cxn modelId="{0EA6483B-F4D2-FF49-907C-A6E849A958DD}" type="presParOf" srcId="{90726B76-9203-1248-91F7-758B002F0523}" destId="{1A6EED0C-E965-C647-9EB0-7A95DD2126F8}" srcOrd="2" destOrd="0" presId="urn:microsoft.com/office/officeart/2008/layout/HalfCircleOrganizationChart"/>
    <dgm:cxn modelId="{3A83B925-EA63-244E-B976-60CDFD1D40DD}" type="presParOf" srcId="{DAC63D2A-0103-D443-809C-FE3AD1D185A6}" destId="{717FDBC8-E531-8240-B0E4-987D45456126}" srcOrd="6" destOrd="0" presId="urn:microsoft.com/office/officeart/2008/layout/HalfCircleOrganizationChart"/>
    <dgm:cxn modelId="{E8CB14FB-55B6-F047-95E5-051F74380E50}" type="presParOf" srcId="{DAC63D2A-0103-D443-809C-FE3AD1D185A6}" destId="{93C10A82-FA35-2141-980C-B3201769C9AC}" srcOrd="7" destOrd="0" presId="urn:microsoft.com/office/officeart/2008/layout/HalfCircleOrganizationChart"/>
    <dgm:cxn modelId="{63ED6B4F-C79A-3740-83C8-FCEC8C59382D}" type="presParOf" srcId="{93C10A82-FA35-2141-980C-B3201769C9AC}" destId="{3EDDC268-E3BD-E040-BBCE-50E44AE9DF89}" srcOrd="0" destOrd="0" presId="urn:microsoft.com/office/officeart/2008/layout/HalfCircleOrganizationChart"/>
    <dgm:cxn modelId="{787A9B0F-F9EE-6746-A00D-4C7138C1BE2A}" type="presParOf" srcId="{3EDDC268-E3BD-E040-BBCE-50E44AE9DF89}" destId="{D5EDCAB3-6BA4-D04F-A074-D91F63123E0A}" srcOrd="0" destOrd="0" presId="urn:microsoft.com/office/officeart/2008/layout/HalfCircleOrganizationChart"/>
    <dgm:cxn modelId="{712F2E23-B7B8-994D-88B2-2042082271EB}" type="presParOf" srcId="{3EDDC268-E3BD-E040-BBCE-50E44AE9DF89}" destId="{B5E0DA37-5A08-A846-90BF-08D1872E2C5B}" srcOrd="1" destOrd="0" presId="urn:microsoft.com/office/officeart/2008/layout/HalfCircleOrganizationChart"/>
    <dgm:cxn modelId="{C711BD8C-BBAA-7442-94FA-6D5CB92836F6}" type="presParOf" srcId="{3EDDC268-E3BD-E040-BBCE-50E44AE9DF89}" destId="{8F5312B9-2406-A644-AFD1-FE7EEEE1ED7E}" srcOrd="2" destOrd="0" presId="urn:microsoft.com/office/officeart/2008/layout/HalfCircleOrganizationChart"/>
    <dgm:cxn modelId="{EB428105-6D20-6948-AC39-985D14F4A431}" type="presParOf" srcId="{3EDDC268-E3BD-E040-BBCE-50E44AE9DF89}" destId="{9FB8FE7C-6B2C-B445-B29A-C4245576F616}" srcOrd="3" destOrd="0" presId="urn:microsoft.com/office/officeart/2008/layout/HalfCircleOrganizationChart"/>
    <dgm:cxn modelId="{D1C1DB1D-BF59-9F46-A83B-C0385F3A37F7}" type="presParOf" srcId="{93C10A82-FA35-2141-980C-B3201769C9AC}" destId="{900E740B-CB65-3C4C-810D-DBBE76A70396}" srcOrd="1" destOrd="0" presId="urn:microsoft.com/office/officeart/2008/layout/HalfCircleOrganizationChart"/>
    <dgm:cxn modelId="{DBE34781-0797-4A42-BAD5-96F98232E545}" type="presParOf" srcId="{93C10A82-FA35-2141-980C-B3201769C9AC}" destId="{BAF697BA-FD86-834C-8418-E4DF760AB402}" srcOrd="2" destOrd="0" presId="urn:microsoft.com/office/officeart/2008/layout/HalfCircleOrganizationChart"/>
    <dgm:cxn modelId="{EFD51F01-174E-474D-AD1F-1DC2B601A500}" type="presParOf" srcId="{A53990DE-BAA8-044B-9D58-A942CB17B2EB}" destId="{617FE3DB-C97A-674C-A02A-53A330B4FE36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1A1422-4374-1442-971A-4D4B5FC5E23D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373439-E84D-4B41-AE98-E2AC46DBF0D8}">
      <dgm:prSet phldrT="[文本]"/>
      <dgm:spPr/>
      <dgm:t>
        <a:bodyPr/>
        <a:lstStyle/>
        <a:p>
          <a:pPr>
            <a:buNone/>
          </a:pPr>
          <a:r>
            <a: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灰砂比智能测算</a:t>
          </a:r>
          <a:endParaRPr lang="zh-CN" altLang="en-US" dirty="0"/>
        </a:p>
      </dgm:t>
    </dgm:pt>
    <dgm:pt modelId="{AA9CE755-3043-B443-8D2E-0FFA04945C88}" type="parTrans" cxnId="{B01DC029-99AA-FA41-9F2C-61C5A8C51798}">
      <dgm:prSet/>
      <dgm:spPr/>
      <dgm:t>
        <a:bodyPr/>
        <a:lstStyle/>
        <a:p>
          <a:endParaRPr lang="zh-CN" altLang="en-US"/>
        </a:p>
      </dgm:t>
    </dgm:pt>
    <dgm:pt modelId="{A8ABD123-DFD5-A04D-84F1-39C12BB2F063}" type="sibTrans" cxnId="{B01DC029-99AA-FA41-9F2C-61C5A8C51798}">
      <dgm:prSet/>
      <dgm:spPr/>
      <dgm:t>
        <a:bodyPr/>
        <a:lstStyle/>
        <a:p>
          <a:endParaRPr lang="zh-CN" altLang="en-US"/>
        </a:p>
      </dgm:t>
    </dgm:pt>
    <dgm:pt modelId="{0662E8F1-94D4-3843-B73E-478A7AA65493}">
      <dgm:prSet phldrT="[文本]"/>
      <dgm:spPr/>
      <dgm:t>
        <a:bodyPr/>
        <a:lstStyle/>
        <a:p>
          <a:pPr>
            <a:buFontTx/>
            <a:buNone/>
          </a:pPr>
          <a:r>
            <a: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浓密机耙架扭矩控制</a:t>
          </a:r>
          <a:endParaRPr lang="zh-CN" altLang="en-US" dirty="0"/>
        </a:p>
      </dgm:t>
    </dgm:pt>
    <dgm:pt modelId="{D73D58A6-6A08-EE4F-9596-700CB89E2013}" type="parTrans" cxnId="{67096C44-C452-F446-9BF4-B1AFBD05515A}">
      <dgm:prSet/>
      <dgm:spPr/>
      <dgm:t>
        <a:bodyPr/>
        <a:lstStyle/>
        <a:p>
          <a:endParaRPr lang="zh-CN" altLang="en-US"/>
        </a:p>
      </dgm:t>
    </dgm:pt>
    <dgm:pt modelId="{931ECE2D-4CC2-9648-956C-31DF67D0E0AB}" type="sibTrans" cxnId="{67096C44-C452-F446-9BF4-B1AFBD05515A}">
      <dgm:prSet/>
      <dgm:spPr/>
      <dgm:t>
        <a:bodyPr/>
        <a:lstStyle/>
        <a:p>
          <a:endParaRPr lang="zh-CN" altLang="en-US"/>
        </a:p>
      </dgm:t>
    </dgm:pt>
    <dgm:pt modelId="{BE1262D8-6F9B-4B4D-826D-8516529DDF3B}">
      <dgm:prSet phldrT="[文本]"/>
      <dgm:spPr/>
      <dgm:t>
        <a:bodyPr/>
        <a:lstStyle/>
        <a:p>
          <a:pPr>
            <a:buClrTx/>
            <a:buSzTx/>
            <a:buFontTx/>
            <a:buNone/>
          </a:pPr>
          <a:r>
            <a: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底流浓度精准控制</a:t>
          </a:r>
          <a:endParaRPr lang="zh-CN" altLang="en-US" dirty="0"/>
        </a:p>
      </dgm:t>
    </dgm:pt>
    <dgm:pt modelId="{610C45D0-489A-E846-A40C-239E11249808}" type="parTrans" cxnId="{21E4A564-FE01-234E-9093-7936396765A0}">
      <dgm:prSet/>
      <dgm:spPr/>
      <dgm:t>
        <a:bodyPr/>
        <a:lstStyle/>
        <a:p>
          <a:endParaRPr lang="zh-CN" altLang="en-US"/>
        </a:p>
      </dgm:t>
    </dgm:pt>
    <dgm:pt modelId="{29D0A7BF-34A2-3341-945B-D378121417CE}" type="sibTrans" cxnId="{21E4A564-FE01-234E-9093-7936396765A0}">
      <dgm:prSet/>
      <dgm:spPr/>
      <dgm:t>
        <a:bodyPr/>
        <a:lstStyle/>
        <a:p>
          <a:endParaRPr lang="zh-CN" altLang="en-US"/>
        </a:p>
      </dgm:t>
    </dgm:pt>
    <dgm:pt modelId="{6D95E61A-ABE3-4E4F-85CE-12104708E7B2}">
      <dgm:prSet phldrT="[文本]"/>
      <dgm:spPr/>
      <dgm:t>
        <a:bodyPr/>
        <a:lstStyle/>
        <a:p>
          <a:pPr>
            <a:buClrTx/>
            <a:buSzTx/>
            <a:buFontTx/>
            <a:buNone/>
          </a:pPr>
          <a:r>
            <a: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搅拌机液位控制</a:t>
          </a:r>
          <a:endParaRPr lang="zh-CN" altLang="en-US" dirty="0"/>
        </a:p>
      </dgm:t>
    </dgm:pt>
    <dgm:pt modelId="{81E9025F-16B2-0E44-B574-CCB435680CE3}" type="parTrans" cxnId="{B94A39D8-6F16-EC44-8773-5721F92DC8E2}">
      <dgm:prSet/>
      <dgm:spPr/>
      <dgm:t>
        <a:bodyPr/>
        <a:lstStyle/>
        <a:p>
          <a:endParaRPr lang="zh-CN" altLang="en-US"/>
        </a:p>
      </dgm:t>
    </dgm:pt>
    <dgm:pt modelId="{BCC84B8E-B791-7F4C-8DD6-FEE0E484C36C}" type="sibTrans" cxnId="{B94A39D8-6F16-EC44-8773-5721F92DC8E2}">
      <dgm:prSet/>
      <dgm:spPr/>
      <dgm:t>
        <a:bodyPr/>
        <a:lstStyle/>
        <a:p>
          <a:endParaRPr lang="zh-CN" altLang="en-US"/>
        </a:p>
      </dgm:t>
    </dgm:pt>
    <dgm:pt modelId="{4162D8EA-B86F-9B4D-B1D4-7F0A32963324}" type="pres">
      <dgm:prSet presAssocID="{291A1422-4374-1442-971A-4D4B5FC5E23D}" presName="cycle" presStyleCnt="0">
        <dgm:presLayoutVars>
          <dgm:dir/>
          <dgm:resizeHandles val="exact"/>
        </dgm:presLayoutVars>
      </dgm:prSet>
      <dgm:spPr/>
    </dgm:pt>
    <dgm:pt modelId="{4C249B88-4A3E-0E4B-AEB8-E9BA8785DFF5}" type="pres">
      <dgm:prSet presAssocID="{BD373439-E84D-4B41-AE98-E2AC46DBF0D8}" presName="node" presStyleLbl="node1" presStyleIdx="0" presStyleCnt="4">
        <dgm:presLayoutVars>
          <dgm:bulletEnabled val="1"/>
        </dgm:presLayoutVars>
      </dgm:prSet>
      <dgm:spPr/>
    </dgm:pt>
    <dgm:pt modelId="{3D9CDD7A-13E0-8B40-9D71-AC4D252746B2}" type="pres">
      <dgm:prSet presAssocID="{BD373439-E84D-4B41-AE98-E2AC46DBF0D8}" presName="spNode" presStyleCnt="0"/>
      <dgm:spPr/>
    </dgm:pt>
    <dgm:pt modelId="{EC8E2000-4DA1-4F4D-A52B-E3373A97F226}" type="pres">
      <dgm:prSet presAssocID="{A8ABD123-DFD5-A04D-84F1-39C12BB2F063}" presName="sibTrans" presStyleLbl="sibTrans1D1" presStyleIdx="0" presStyleCnt="4"/>
      <dgm:spPr/>
    </dgm:pt>
    <dgm:pt modelId="{5BA21031-351A-6749-A1EB-AA7B4C577C86}" type="pres">
      <dgm:prSet presAssocID="{0662E8F1-94D4-3843-B73E-478A7AA65493}" presName="node" presStyleLbl="node1" presStyleIdx="1" presStyleCnt="4">
        <dgm:presLayoutVars>
          <dgm:bulletEnabled val="1"/>
        </dgm:presLayoutVars>
      </dgm:prSet>
      <dgm:spPr/>
    </dgm:pt>
    <dgm:pt modelId="{59201EB1-223D-3044-9A98-390D6AA852E0}" type="pres">
      <dgm:prSet presAssocID="{0662E8F1-94D4-3843-B73E-478A7AA65493}" presName="spNode" presStyleCnt="0"/>
      <dgm:spPr/>
    </dgm:pt>
    <dgm:pt modelId="{5575568E-6CE1-7F44-AD3A-A01D3E9B81FF}" type="pres">
      <dgm:prSet presAssocID="{931ECE2D-4CC2-9648-956C-31DF67D0E0AB}" presName="sibTrans" presStyleLbl="sibTrans1D1" presStyleIdx="1" presStyleCnt="4"/>
      <dgm:spPr/>
    </dgm:pt>
    <dgm:pt modelId="{D57F6038-A8AA-A846-A1FC-2B8C24BEF44C}" type="pres">
      <dgm:prSet presAssocID="{BE1262D8-6F9B-4B4D-826D-8516529DDF3B}" presName="node" presStyleLbl="node1" presStyleIdx="2" presStyleCnt="4">
        <dgm:presLayoutVars>
          <dgm:bulletEnabled val="1"/>
        </dgm:presLayoutVars>
      </dgm:prSet>
      <dgm:spPr/>
    </dgm:pt>
    <dgm:pt modelId="{7A079ACD-8222-1541-93CB-647DCCDA5B98}" type="pres">
      <dgm:prSet presAssocID="{BE1262D8-6F9B-4B4D-826D-8516529DDF3B}" presName="spNode" presStyleCnt="0"/>
      <dgm:spPr/>
    </dgm:pt>
    <dgm:pt modelId="{A585D561-C7BC-0B4B-BC97-2D79CC8816C8}" type="pres">
      <dgm:prSet presAssocID="{29D0A7BF-34A2-3341-945B-D378121417CE}" presName="sibTrans" presStyleLbl="sibTrans1D1" presStyleIdx="2" presStyleCnt="4"/>
      <dgm:spPr/>
    </dgm:pt>
    <dgm:pt modelId="{279270F0-5ADA-FD47-8E21-38B814D57740}" type="pres">
      <dgm:prSet presAssocID="{6D95E61A-ABE3-4E4F-85CE-12104708E7B2}" presName="node" presStyleLbl="node1" presStyleIdx="3" presStyleCnt="4">
        <dgm:presLayoutVars>
          <dgm:bulletEnabled val="1"/>
        </dgm:presLayoutVars>
      </dgm:prSet>
      <dgm:spPr/>
    </dgm:pt>
    <dgm:pt modelId="{8B3C2EF4-862F-DA41-9086-AF15392F4473}" type="pres">
      <dgm:prSet presAssocID="{6D95E61A-ABE3-4E4F-85CE-12104708E7B2}" presName="spNode" presStyleCnt="0"/>
      <dgm:spPr/>
    </dgm:pt>
    <dgm:pt modelId="{53E14B57-7457-AE48-9E74-60D30F550F60}" type="pres">
      <dgm:prSet presAssocID="{BCC84B8E-B791-7F4C-8DD6-FEE0E484C36C}" presName="sibTrans" presStyleLbl="sibTrans1D1" presStyleIdx="3" presStyleCnt="4"/>
      <dgm:spPr/>
    </dgm:pt>
  </dgm:ptLst>
  <dgm:cxnLst>
    <dgm:cxn modelId="{BAB7B505-DDC7-AA48-BDF9-BAF4003103F7}" type="presOf" srcId="{291A1422-4374-1442-971A-4D4B5FC5E23D}" destId="{4162D8EA-B86F-9B4D-B1D4-7F0A32963324}" srcOrd="0" destOrd="0" presId="urn:microsoft.com/office/officeart/2005/8/layout/cycle6"/>
    <dgm:cxn modelId="{9AFE9E09-4551-AD46-8CA7-C160B0FE66B9}" type="presOf" srcId="{0662E8F1-94D4-3843-B73E-478A7AA65493}" destId="{5BA21031-351A-6749-A1EB-AA7B4C577C86}" srcOrd="0" destOrd="0" presId="urn:microsoft.com/office/officeart/2005/8/layout/cycle6"/>
    <dgm:cxn modelId="{B01DC029-99AA-FA41-9F2C-61C5A8C51798}" srcId="{291A1422-4374-1442-971A-4D4B5FC5E23D}" destId="{BD373439-E84D-4B41-AE98-E2AC46DBF0D8}" srcOrd="0" destOrd="0" parTransId="{AA9CE755-3043-B443-8D2E-0FFA04945C88}" sibTransId="{A8ABD123-DFD5-A04D-84F1-39C12BB2F063}"/>
    <dgm:cxn modelId="{AA3F252F-30F1-6946-8793-F329C594CAAE}" type="presOf" srcId="{BCC84B8E-B791-7F4C-8DD6-FEE0E484C36C}" destId="{53E14B57-7457-AE48-9E74-60D30F550F60}" srcOrd="0" destOrd="0" presId="urn:microsoft.com/office/officeart/2005/8/layout/cycle6"/>
    <dgm:cxn modelId="{67096C44-C452-F446-9BF4-B1AFBD05515A}" srcId="{291A1422-4374-1442-971A-4D4B5FC5E23D}" destId="{0662E8F1-94D4-3843-B73E-478A7AA65493}" srcOrd="1" destOrd="0" parTransId="{D73D58A6-6A08-EE4F-9596-700CB89E2013}" sibTransId="{931ECE2D-4CC2-9648-956C-31DF67D0E0AB}"/>
    <dgm:cxn modelId="{21E4A564-FE01-234E-9093-7936396765A0}" srcId="{291A1422-4374-1442-971A-4D4B5FC5E23D}" destId="{BE1262D8-6F9B-4B4D-826D-8516529DDF3B}" srcOrd="2" destOrd="0" parTransId="{610C45D0-489A-E846-A40C-239E11249808}" sibTransId="{29D0A7BF-34A2-3341-945B-D378121417CE}"/>
    <dgm:cxn modelId="{3F89E168-D8E8-6C49-B135-54B118D02AF6}" type="presOf" srcId="{BD373439-E84D-4B41-AE98-E2AC46DBF0D8}" destId="{4C249B88-4A3E-0E4B-AEB8-E9BA8785DFF5}" srcOrd="0" destOrd="0" presId="urn:microsoft.com/office/officeart/2005/8/layout/cycle6"/>
    <dgm:cxn modelId="{C862F69B-7AA7-2947-A3A2-AD124469B1A2}" type="presOf" srcId="{6D95E61A-ABE3-4E4F-85CE-12104708E7B2}" destId="{279270F0-5ADA-FD47-8E21-38B814D57740}" srcOrd="0" destOrd="0" presId="urn:microsoft.com/office/officeart/2005/8/layout/cycle6"/>
    <dgm:cxn modelId="{848A3FC1-78FF-9C4C-AB1E-0F0CCAAFD32E}" type="presOf" srcId="{BE1262D8-6F9B-4B4D-826D-8516529DDF3B}" destId="{D57F6038-A8AA-A846-A1FC-2B8C24BEF44C}" srcOrd="0" destOrd="0" presId="urn:microsoft.com/office/officeart/2005/8/layout/cycle6"/>
    <dgm:cxn modelId="{7B2F65D0-70CE-B744-B141-9419471ACEDE}" type="presOf" srcId="{29D0A7BF-34A2-3341-945B-D378121417CE}" destId="{A585D561-C7BC-0B4B-BC97-2D79CC8816C8}" srcOrd="0" destOrd="0" presId="urn:microsoft.com/office/officeart/2005/8/layout/cycle6"/>
    <dgm:cxn modelId="{B94A39D8-6F16-EC44-8773-5721F92DC8E2}" srcId="{291A1422-4374-1442-971A-4D4B5FC5E23D}" destId="{6D95E61A-ABE3-4E4F-85CE-12104708E7B2}" srcOrd="3" destOrd="0" parTransId="{81E9025F-16B2-0E44-B574-CCB435680CE3}" sibTransId="{BCC84B8E-B791-7F4C-8DD6-FEE0E484C36C}"/>
    <dgm:cxn modelId="{6F3790EF-97E9-824E-847A-9C5F9450B09B}" type="presOf" srcId="{931ECE2D-4CC2-9648-956C-31DF67D0E0AB}" destId="{5575568E-6CE1-7F44-AD3A-A01D3E9B81FF}" srcOrd="0" destOrd="0" presId="urn:microsoft.com/office/officeart/2005/8/layout/cycle6"/>
    <dgm:cxn modelId="{181DB4FC-1DD7-7B4C-BC98-7E20B26D777F}" type="presOf" srcId="{A8ABD123-DFD5-A04D-84F1-39C12BB2F063}" destId="{EC8E2000-4DA1-4F4D-A52B-E3373A97F226}" srcOrd="0" destOrd="0" presId="urn:microsoft.com/office/officeart/2005/8/layout/cycle6"/>
    <dgm:cxn modelId="{B18F26FB-AE5C-0F4D-9850-7B3D5BB2431C}" type="presParOf" srcId="{4162D8EA-B86F-9B4D-B1D4-7F0A32963324}" destId="{4C249B88-4A3E-0E4B-AEB8-E9BA8785DFF5}" srcOrd="0" destOrd="0" presId="urn:microsoft.com/office/officeart/2005/8/layout/cycle6"/>
    <dgm:cxn modelId="{20C18C64-383D-DA4B-A328-DFD83CB848FA}" type="presParOf" srcId="{4162D8EA-B86F-9B4D-B1D4-7F0A32963324}" destId="{3D9CDD7A-13E0-8B40-9D71-AC4D252746B2}" srcOrd="1" destOrd="0" presId="urn:microsoft.com/office/officeart/2005/8/layout/cycle6"/>
    <dgm:cxn modelId="{EF2A3C82-C6AE-BD4C-89A1-DA1D5D9C5E23}" type="presParOf" srcId="{4162D8EA-B86F-9B4D-B1D4-7F0A32963324}" destId="{EC8E2000-4DA1-4F4D-A52B-E3373A97F226}" srcOrd="2" destOrd="0" presId="urn:microsoft.com/office/officeart/2005/8/layout/cycle6"/>
    <dgm:cxn modelId="{08D500DB-84D8-2D4A-81D6-F880438A3313}" type="presParOf" srcId="{4162D8EA-B86F-9B4D-B1D4-7F0A32963324}" destId="{5BA21031-351A-6749-A1EB-AA7B4C577C86}" srcOrd="3" destOrd="0" presId="urn:microsoft.com/office/officeart/2005/8/layout/cycle6"/>
    <dgm:cxn modelId="{D4EDD6A4-EEC2-C847-A987-DDB64BFCE6EA}" type="presParOf" srcId="{4162D8EA-B86F-9B4D-B1D4-7F0A32963324}" destId="{59201EB1-223D-3044-9A98-390D6AA852E0}" srcOrd="4" destOrd="0" presId="urn:microsoft.com/office/officeart/2005/8/layout/cycle6"/>
    <dgm:cxn modelId="{921CAF8D-11A8-274B-9BBC-1343E63A3C41}" type="presParOf" srcId="{4162D8EA-B86F-9B4D-B1D4-7F0A32963324}" destId="{5575568E-6CE1-7F44-AD3A-A01D3E9B81FF}" srcOrd="5" destOrd="0" presId="urn:microsoft.com/office/officeart/2005/8/layout/cycle6"/>
    <dgm:cxn modelId="{1CDEA698-C9F5-4047-A61C-5A401AFA89A2}" type="presParOf" srcId="{4162D8EA-B86F-9B4D-B1D4-7F0A32963324}" destId="{D57F6038-A8AA-A846-A1FC-2B8C24BEF44C}" srcOrd="6" destOrd="0" presId="urn:microsoft.com/office/officeart/2005/8/layout/cycle6"/>
    <dgm:cxn modelId="{8FE17AA5-E69F-A243-BA44-DF4783F88D7D}" type="presParOf" srcId="{4162D8EA-B86F-9B4D-B1D4-7F0A32963324}" destId="{7A079ACD-8222-1541-93CB-647DCCDA5B98}" srcOrd="7" destOrd="0" presId="urn:microsoft.com/office/officeart/2005/8/layout/cycle6"/>
    <dgm:cxn modelId="{A1703714-10B9-1B4D-A6F2-CDEDE6266211}" type="presParOf" srcId="{4162D8EA-B86F-9B4D-B1D4-7F0A32963324}" destId="{A585D561-C7BC-0B4B-BC97-2D79CC8816C8}" srcOrd="8" destOrd="0" presId="urn:microsoft.com/office/officeart/2005/8/layout/cycle6"/>
    <dgm:cxn modelId="{8ACB258C-DEE8-7942-837C-E6A45FCB9B52}" type="presParOf" srcId="{4162D8EA-B86F-9B4D-B1D4-7F0A32963324}" destId="{279270F0-5ADA-FD47-8E21-38B814D57740}" srcOrd="9" destOrd="0" presId="urn:microsoft.com/office/officeart/2005/8/layout/cycle6"/>
    <dgm:cxn modelId="{C4B6CCDF-C04F-194F-963D-40961B32A582}" type="presParOf" srcId="{4162D8EA-B86F-9B4D-B1D4-7F0A32963324}" destId="{8B3C2EF4-862F-DA41-9086-AF15392F4473}" srcOrd="10" destOrd="0" presId="urn:microsoft.com/office/officeart/2005/8/layout/cycle6"/>
    <dgm:cxn modelId="{EF396313-D532-3B4A-A7F1-9EDF3AA62F63}" type="presParOf" srcId="{4162D8EA-B86F-9B4D-B1D4-7F0A32963324}" destId="{53E14B57-7457-AE48-9E74-60D30F550F60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E42A4-49F7-C44C-B263-72640D3D35BC}">
      <dsp:nvSpPr>
        <dsp:cNvPr id="0" name=""/>
        <dsp:cNvSpPr/>
      </dsp:nvSpPr>
      <dsp:spPr>
        <a:xfrm>
          <a:off x="0" y="0"/>
          <a:ext cx="79909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1E631-116F-014E-94C6-271B51DA0561}">
      <dsp:nvSpPr>
        <dsp:cNvPr id="0" name=""/>
        <dsp:cNvSpPr/>
      </dsp:nvSpPr>
      <dsp:spPr>
        <a:xfrm>
          <a:off x="0" y="0"/>
          <a:ext cx="1448660" cy="4777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智能控制系统目标</a:t>
          </a:r>
        </a:p>
      </dsp:txBody>
      <dsp:txXfrm>
        <a:off x="0" y="0"/>
        <a:ext cx="1448660" cy="4777984"/>
      </dsp:txXfrm>
    </dsp:sp>
    <dsp:sp modelId="{ABF9BA3F-3CC3-2146-8F32-E0977F87F628}">
      <dsp:nvSpPr>
        <dsp:cNvPr id="0" name=""/>
        <dsp:cNvSpPr/>
      </dsp:nvSpPr>
      <dsp:spPr>
        <a:xfrm>
          <a:off x="1568525" y="45026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根据不同生产阶段需求，实现部分设备</a:t>
          </a:r>
          <a:r>
            <a:rPr lang="zh-CN" altLang="en-US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无人值守控制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，削减人力成本</a:t>
          </a:r>
        </a:p>
      </dsp:txBody>
      <dsp:txXfrm>
        <a:off x="1568525" y="45026"/>
        <a:ext cx="6272885" cy="900538"/>
      </dsp:txXfrm>
    </dsp:sp>
    <dsp:sp modelId="{3A640598-3752-6042-A577-FAAD24B06BB2}">
      <dsp:nvSpPr>
        <dsp:cNvPr id="0" name=""/>
        <dsp:cNvSpPr/>
      </dsp:nvSpPr>
      <dsp:spPr>
        <a:xfrm>
          <a:off x="1448660" y="945564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D3448-DF6E-504D-AEDE-BB76E0483DA0}">
      <dsp:nvSpPr>
        <dsp:cNvPr id="0" name=""/>
        <dsp:cNvSpPr/>
      </dsp:nvSpPr>
      <dsp:spPr>
        <a:xfrm>
          <a:off x="1568525" y="990591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实现产品质量精准控制，稳定</a:t>
          </a:r>
          <a:r>
            <a:rPr lang="zh-CN" altLang="en-US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充填浓度</a:t>
          </a:r>
          <a:r>
            <a:rPr lang="en-US" altLang="zh-CN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(</a:t>
          </a:r>
          <a:r>
            <a:rPr lang="zh-CN" altLang="en-US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误差控制在</a:t>
          </a:r>
          <a:r>
            <a:rPr lang="en-US" altLang="zh-CN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1.5%)</a:t>
          </a:r>
          <a:r>
            <a:rPr lang="zh-CN" altLang="en-US" sz="1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、流量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，保护仪器设备</a:t>
          </a:r>
        </a:p>
      </dsp:txBody>
      <dsp:txXfrm>
        <a:off x="1568525" y="990591"/>
        <a:ext cx="6272885" cy="900538"/>
      </dsp:txXfrm>
    </dsp:sp>
    <dsp:sp modelId="{BE91DEA7-B585-874A-8794-D83A972DBD98}">
      <dsp:nvSpPr>
        <dsp:cNvPr id="0" name=""/>
        <dsp:cNvSpPr/>
      </dsp:nvSpPr>
      <dsp:spPr>
        <a:xfrm>
          <a:off x="1448660" y="1891129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EB144-7926-2744-B74B-F09FDE883CDC}">
      <dsp:nvSpPr>
        <dsp:cNvPr id="0" name=""/>
        <dsp:cNvSpPr/>
      </dsp:nvSpPr>
      <dsp:spPr>
        <a:xfrm>
          <a:off x="1568525" y="1936156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实现</a:t>
          </a:r>
          <a:r>
            <a:rPr lang="zh-CN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井下管道膏体输送、充填体状态监测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三维可视化</a:t>
          </a:r>
        </a:p>
      </dsp:txBody>
      <dsp:txXfrm>
        <a:off x="1568525" y="1936156"/>
        <a:ext cx="6272885" cy="900538"/>
      </dsp:txXfrm>
    </dsp:sp>
    <dsp:sp modelId="{EB19C636-3E7C-8441-94DE-9EAF16D942B7}">
      <dsp:nvSpPr>
        <dsp:cNvPr id="0" name=""/>
        <dsp:cNvSpPr/>
      </dsp:nvSpPr>
      <dsp:spPr>
        <a:xfrm>
          <a:off x="1448660" y="2836694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33A13-F848-B641-BEEB-E02337CB58EA}">
      <dsp:nvSpPr>
        <dsp:cNvPr id="0" name=""/>
        <dsp:cNvSpPr/>
      </dsp:nvSpPr>
      <dsp:spPr>
        <a:xfrm>
          <a:off x="1568525" y="2881721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基于</a:t>
          </a:r>
          <a:r>
            <a:rPr lang="zh-CN" altLang="en-US" sz="16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大数据平台</a:t>
          </a:r>
          <a:r>
            <a:rPr lang="zh-CN" altLang="en-US" sz="1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的数据、日志管理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，增强管理能力与水平</a:t>
          </a:r>
        </a:p>
      </dsp:txBody>
      <dsp:txXfrm>
        <a:off x="1568525" y="2881721"/>
        <a:ext cx="6272885" cy="900538"/>
      </dsp:txXfrm>
    </dsp:sp>
    <dsp:sp modelId="{6B157855-48A9-D649-887B-00F8DA7BC29E}">
      <dsp:nvSpPr>
        <dsp:cNvPr id="0" name=""/>
        <dsp:cNvSpPr/>
      </dsp:nvSpPr>
      <dsp:spPr>
        <a:xfrm>
          <a:off x="1448660" y="3782259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69438-57A4-2A41-BCDB-F8644C3AD023}">
      <dsp:nvSpPr>
        <dsp:cNvPr id="0" name=""/>
        <dsp:cNvSpPr/>
      </dsp:nvSpPr>
      <dsp:spPr>
        <a:xfrm>
          <a:off x="1568525" y="3827286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推动充填工段工业信息化、智能化水平</a:t>
          </a:r>
          <a:endParaRPr lang="en-US" altLang="zh-CN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68525" y="3827286"/>
        <a:ext cx="6272885" cy="900538"/>
      </dsp:txXfrm>
    </dsp:sp>
    <dsp:sp modelId="{D139FDE2-1918-154D-96B9-B89F65134086}">
      <dsp:nvSpPr>
        <dsp:cNvPr id="0" name=""/>
        <dsp:cNvSpPr/>
      </dsp:nvSpPr>
      <dsp:spPr>
        <a:xfrm>
          <a:off x="1448660" y="4727824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FDBC8-E531-8240-B0E4-987D45456126}">
      <dsp:nvSpPr>
        <dsp:cNvPr id="0" name=""/>
        <dsp:cNvSpPr/>
      </dsp:nvSpPr>
      <dsp:spPr>
        <a:xfrm>
          <a:off x="3910910" y="1870194"/>
          <a:ext cx="3063048" cy="354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201"/>
              </a:lnTo>
              <a:lnTo>
                <a:pt x="3063048" y="177201"/>
              </a:lnTo>
              <a:lnTo>
                <a:pt x="3063048" y="354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DF13D-C99D-F542-B942-949FE8D01916}">
      <dsp:nvSpPr>
        <dsp:cNvPr id="0" name=""/>
        <dsp:cNvSpPr/>
      </dsp:nvSpPr>
      <dsp:spPr>
        <a:xfrm>
          <a:off x="3910910" y="1870194"/>
          <a:ext cx="1021016" cy="354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201"/>
              </a:lnTo>
              <a:lnTo>
                <a:pt x="1021016" y="177201"/>
              </a:lnTo>
              <a:lnTo>
                <a:pt x="1021016" y="354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C269C-AF11-1B45-A866-D4EF5037C741}">
      <dsp:nvSpPr>
        <dsp:cNvPr id="0" name=""/>
        <dsp:cNvSpPr/>
      </dsp:nvSpPr>
      <dsp:spPr>
        <a:xfrm>
          <a:off x="2889893" y="1870194"/>
          <a:ext cx="1021016" cy="354402"/>
        </a:xfrm>
        <a:custGeom>
          <a:avLst/>
          <a:gdLst/>
          <a:ahLst/>
          <a:cxnLst/>
          <a:rect l="0" t="0" r="0" b="0"/>
          <a:pathLst>
            <a:path>
              <a:moveTo>
                <a:pt x="1021016" y="0"/>
              </a:moveTo>
              <a:lnTo>
                <a:pt x="1021016" y="177201"/>
              </a:lnTo>
              <a:lnTo>
                <a:pt x="0" y="177201"/>
              </a:lnTo>
              <a:lnTo>
                <a:pt x="0" y="354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F576E-18D4-1E49-BB18-FFFBD53D8C6A}">
      <dsp:nvSpPr>
        <dsp:cNvPr id="0" name=""/>
        <dsp:cNvSpPr/>
      </dsp:nvSpPr>
      <dsp:spPr>
        <a:xfrm>
          <a:off x="847861" y="1870194"/>
          <a:ext cx="3063048" cy="354402"/>
        </a:xfrm>
        <a:custGeom>
          <a:avLst/>
          <a:gdLst/>
          <a:ahLst/>
          <a:cxnLst/>
          <a:rect l="0" t="0" r="0" b="0"/>
          <a:pathLst>
            <a:path>
              <a:moveTo>
                <a:pt x="3063048" y="0"/>
              </a:moveTo>
              <a:lnTo>
                <a:pt x="3063048" y="177201"/>
              </a:lnTo>
              <a:lnTo>
                <a:pt x="0" y="177201"/>
              </a:lnTo>
              <a:lnTo>
                <a:pt x="0" y="354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9B802-CCD7-6E48-876F-2111FC1F40B1}">
      <dsp:nvSpPr>
        <dsp:cNvPr id="0" name=""/>
        <dsp:cNvSpPr/>
      </dsp:nvSpPr>
      <dsp:spPr>
        <a:xfrm>
          <a:off x="3489002" y="1026379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BE6A-B77F-D644-9C49-62041EA0D1E9}">
      <dsp:nvSpPr>
        <dsp:cNvPr id="0" name=""/>
        <dsp:cNvSpPr/>
      </dsp:nvSpPr>
      <dsp:spPr>
        <a:xfrm>
          <a:off x="3489002" y="1026379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B3E8E-DC7F-9D48-9639-1EA19C9BBB3B}">
      <dsp:nvSpPr>
        <dsp:cNvPr id="0" name=""/>
        <dsp:cNvSpPr/>
      </dsp:nvSpPr>
      <dsp:spPr>
        <a:xfrm>
          <a:off x="3067094" y="1178265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核心控制目标</a:t>
          </a:r>
          <a:endParaRPr lang="zh-CN" altLang="en-US" sz="1800" kern="1200" dirty="0"/>
        </a:p>
      </dsp:txBody>
      <dsp:txXfrm>
        <a:off x="3067094" y="1178265"/>
        <a:ext cx="1687630" cy="540041"/>
      </dsp:txXfrm>
    </dsp:sp>
    <dsp:sp modelId="{93623028-936A-FD46-A1D3-EF44131F234B}">
      <dsp:nvSpPr>
        <dsp:cNvPr id="0" name=""/>
        <dsp:cNvSpPr/>
      </dsp:nvSpPr>
      <dsp:spPr>
        <a:xfrm>
          <a:off x="425953" y="2224596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1AD2C-C876-FD46-9ED5-1CF8EA6F2839}">
      <dsp:nvSpPr>
        <dsp:cNvPr id="0" name=""/>
        <dsp:cNvSpPr/>
      </dsp:nvSpPr>
      <dsp:spPr>
        <a:xfrm>
          <a:off x="425953" y="2224596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14F1F3-63D4-F741-B8B0-CB28EEEBEF70}">
      <dsp:nvSpPr>
        <dsp:cNvPr id="0" name=""/>
        <dsp:cNvSpPr/>
      </dsp:nvSpPr>
      <dsp:spPr>
        <a:xfrm>
          <a:off x="4046" y="2376483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8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全流程控制</a:t>
          </a:r>
          <a:endParaRPr lang="zh-CN" altLang="en-US" sz="1800" kern="1200" dirty="0"/>
        </a:p>
      </dsp:txBody>
      <dsp:txXfrm>
        <a:off x="4046" y="2376483"/>
        <a:ext cx="1687630" cy="540041"/>
      </dsp:txXfrm>
    </dsp:sp>
    <dsp:sp modelId="{C4414D1F-6FA7-2B4A-AF54-974C476FE5FD}">
      <dsp:nvSpPr>
        <dsp:cNvPr id="0" name=""/>
        <dsp:cNvSpPr/>
      </dsp:nvSpPr>
      <dsp:spPr>
        <a:xfrm>
          <a:off x="2467986" y="2224596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E34D5-AD38-0447-A3EF-AA129CEA9C99}">
      <dsp:nvSpPr>
        <dsp:cNvPr id="0" name=""/>
        <dsp:cNvSpPr/>
      </dsp:nvSpPr>
      <dsp:spPr>
        <a:xfrm>
          <a:off x="2467986" y="2224596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2DC53-6AB5-9D4A-8C96-C4F807B1199F}">
      <dsp:nvSpPr>
        <dsp:cNvPr id="0" name=""/>
        <dsp:cNvSpPr/>
      </dsp:nvSpPr>
      <dsp:spPr>
        <a:xfrm>
          <a:off x="2046078" y="2376483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8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自适应学习</a:t>
          </a:r>
          <a:endParaRPr lang="zh-CN" altLang="en-US" sz="1800" kern="1200" dirty="0"/>
        </a:p>
      </dsp:txBody>
      <dsp:txXfrm>
        <a:off x="2046078" y="2376483"/>
        <a:ext cx="1687630" cy="540041"/>
      </dsp:txXfrm>
    </dsp:sp>
    <dsp:sp modelId="{FBE2DF9F-B414-8747-91AB-E9AE13639843}">
      <dsp:nvSpPr>
        <dsp:cNvPr id="0" name=""/>
        <dsp:cNvSpPr/>
      </dsp:nvSpPr>
      <dsp:spPr>
        <a:xfrm>
          <a:off x="4510018" y="2224596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C0DAF0-0CD0-F44D-8162-1A29B6121857}">
      <dsp:nvSpPr>
        <dsp:cNvPr id="0" name=""/>
        <dsp:cNvSpPr/>
      </dsp:nvSpPr>
      <dsp:spPr>
        <a:xfrm>
          <a:off x="4510018" y="2224596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3BBC9-EC05-8A45-9E9F-E1E4DB5E8B20}">
      <dsp:nvSpPr>
        <dsp:cNvPr id="0" name=""/>
        <dsp:cNvSpPr/>
      </dsp:nvSpPr>
      <dsp:spPr>
        <a:xfrm>
          <a:off x="4088111" y="2376483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8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精准、迅速调控</a:t>
          </a:r>
          <a:endParaRPr lang="zh-CN" altLang="en-US" sz="1800" kern="1200" dirty="0"/>
        </a:p>
      </dsp:txBody>
      <dsp:txXfrm>
        <a:off x="4088111" y="2376483"/>
        <a:ext cx="1687630" cy="540041"/>
      </dsp:txXfrm>
    </dsp:sp>
    <dsp:sp modelId="{B5E0DA37-5A08-A846-90BF-08D1872E2C5B}">
      <dsp:nvSpPr>
        <dsp:cNvPr id="0" name=""/>
        <dsp:cNvSpPr/>
      </dsp:nvSpPr>
      <dsp:spPr>
        <a:xfrm>
          <a:off x="6552051" y="2224596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312B9-2406-A644-AFD1-FE7EEEE1ED7E}">
      <dsp:nvSpPr>
        <dsp:cNvPr id="0" name=""/>
        <dsp:cNvSpPr/>
      </dsp:nvSpPr>
      <dsp:spPr>
        <a:xfrm>
          <a:off x="6552051" y="2224596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DCAB3-6BA4-D04F-A074-D91F63123E0A}">
      <dsp:nvSpPr>
        <dsp:cNvPr id="0" name=""/>
        <dsp:cNvSpPr/>
      </dsp:nvSpPr>
      <dsp:spPr>
        <a:xfrm>
          <a:off x="6130143" y="2376483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8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低成本运行</a:t>
          </a:r>
          <a:endParaRPr lang="zh-CN" altLang="en-US" sz="1800" kern="1200" dirty="0"/>
        </a:p>
      </dsp:txBody>
      <dsp:txXfrm>
        <a:off x="6130143" y="2376483"/>
        <a:ext cx="1687630" cy="5400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49B88-4A3E-0E4B-AEB8-E9BA8785DFF5}">
      <dsp:nvSpPr>
        <dsp:cNvPr id="0" name=""/>
        <dsp:cNvSpPr/>
      </dsp:nvSpPr>
      <dsp:spPr>
        <a:xfrm>
          <a:off x="2321718" y="174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灰砂比智能测算</a:t>
          </a:r>
          <a:endParaRPr lang="zh-CN" altLang="en-US" sz="1700" kern="1200" dirty="0"/>
        </a:p>
      </dsp:txBody>
      <dsp:txXfrm>
        <a:off x="2367808" y="46264"/>
        <a:ext cx="1360382" cy="851985"/>
      </dsp:txXfrm>
    </dsp:sp>
    <dsp:sp modelId="{EC8E2000-4DA1-4F4D-A52B-E3373A97F226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2296485" y="184967"/>
              </a:moveTo>
              <a:arcTo wR="1559742" hR="1559742" stAng="17891212" swAng="26256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21031-351A-6749-A1EB-AA7B4C577C86}">
      <dsp:nvSpPr>
        <dsp:cNvPr id="0" name=""/>
        <dsp:cNvSpPr/>
      </dsp:nvSpPr>
      <dsp:spPr>
        <a:xfrm>
          <a:off x="3881461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kumimoji="1" lang="zh-CN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浓密机耙架扭矩控制</a:t>
          </a:r>
          <a:endParaRPr lang="zh-CN" altLang="en-US" sz="1700" kern="1200" dirty="0"/>
        </a:p>
      </dsp:txBody>
      <dsp:txXfrm>
        <a:off x="3927551" y="1606007"/>
        <a:ext cx="1360382" cy="851985"/>
      </dsp:txXfrm>
    </dsp:sp>
    <dsp:sp modelId="{5575568E-6CE1-7F44-AD3A-A01D3E9B81FF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3042700" y="2043101"/>
              </a:moveTo>
              <a:arcTo wR="1559742" hR="1559742" stAng="1083178" swAng="26256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7F6038-A8AA-A846-A1FC-2B8C24BEF44C}">
      <dsp:nvSpPr>
        <dsp:cNvPr id="0" name=""/>
        <dsp:cNvSpPr/>
      </dsp:nvSpPr>
      <dsp:spPr>
        <a:xfrm>
          <a:off x="2321718" y="3119659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底流浓度精准控制</a:t>
          </a:r>
          <a:endParaRPr lang="zh-CN" altLang="en-US" sz="1700" kern="1200" dirty="0"/>
        </a:p>
      </dsp:txBody>
      <dsp:txXfrm>
        <a:off x="2367808" y="3165749"/>
        <a:ext cx="1360382" cy="851985"/>
      </dsp:txXfrm>
    </dsp:sp>
    <dsp:sp modelId="{A585D561-C7BC-0B4B-BC97-2D79CC8816C8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823000" y="2934518"/>
              </a:moveTo>
              <a:arcTo wR="1559742" hR="1559742" stAng="7091212" swAng="26256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9270F0-5ADA-FD47-8E21-38B814D57740}">
      <dsp:nvSpPr>
        <dsp:cNvPr id="0" name=""/>
        <dsp:cNvSpPr/>
      </dsp:nvSpPr>
      <dsp:spPr>
        <a:xfrm>
          <a:off x="761975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搅拌机液位控制</a:t>
          </a:r>
          <a:endParaRPr lang="zh-CN" altLang="en-US" sz="1700" kern="1200" dirty="0"/>
        </a:p>
      </dsp:txBody>
      <dsp:txXfrm>
        <a:off x="808065" y="1606007"/>
        <a:ext cx="1360382" cy="851985"/>
      </dsp:txXfrm>
    </dsp:sp>
    <dsp:sp modelId="{53E14B57-7457-AE48-9E74-60D30F550F60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76785" y="1076384"/>
              </a:moveTo>
              <a:arcTo wR="1559742" hR="1559742" stAng="11883178" swAng="26256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C9781-1546-4705-9AC4-B6C9D9E6CD6F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9DA29-213C-4A63-9C83-38C7AD5304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3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47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420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18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10301-0344-4DD1-905E-5D2298C3336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11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90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47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15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808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73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0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54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308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54CF84-9424-463A-BCB2-A1D0AF85C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09" r="11665" b="-148"/>
          <a:stretch/>
        </p:blipFill>
        <p:spPr>
          <a:xfrm>
            <a:off x="0" y="-1"/>
            <a:ext cx="914581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9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4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">
        <p:random/>
      </p:transition>
    </mc:Choice>
    <mc:Fallback xmlns="">
      <p:transition spd="slow" advTm="3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46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主楼夕照3月副本3">
            <a:extLst>
              <a:ext uri="{FF2B5EF4-FFF2-40B4-BE49-F238E27FC236}">
                <a16:creationId xmlns:a16="http://schemas.microsoft.com/office/drawing/2014/main" id="{41986EE6-BC0E-4D94-A386-7F098FC953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68000" contrast="-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20"/>
          <a:stretch>
            <a:fillRect/>
          </a:stretch>
        </p:blipFill>
        <p:spPr bwMode="auto">
          <a:xfrm>
            <a:off x="0" y="1130509"/>
            <a:ext cx="9154052" cy="472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30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0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01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95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8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1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5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A0F1-96D8-4B80-AACC-5871C9A87E55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45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2.png"/><Relationship Id="rId7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64807D5E-08EC-483F-A32E-7F7B6FBCEAFE}"/>
              </a:ext>
            </a:extLst>
          </p:cNvPr>
          <p:cNvSpPr txBox="1"/>
          <p:nvPr/>
        </p:nvSpPr>
        <p:spPr>
          <a:xfrm>
            <a:off x="655307" y="1574899"/>
            <a:ext cx="7756391" cy="16913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1750" prst="artDeco"/>
              <a:bevelB w="38100" h="38100" prst="relaxedInset"/>
            </a:sp3d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智能控制系统先期方案汇报</a:t>
            </a:r>
            <a:endParaRPr lang="en-US" altLang="zh-CN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实施方案汇报</a:t>
            </a:r>
            <a:endParaRPr lang="zh-CN" altLang="en-US" sz="2800" b="1" dirty="0">
              <a:solidFill>
                <a:srgbClr val="0D47B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8752F4C-AA9A-4A1E-90D1-37ADBC7CC46C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294465" y="3695111"/>
            <a:ext cx="4482046" cy="72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袁兆麟</a:t>
            </a:r>
            <a:endParaRPr lang="en-US" altLang="zh-CN" sz="32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E5022421-1F7E-4ABA-BAD7-EB2A8C4392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9807" y="208580"/>
            <a:ext cx="773894" cy="7111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94269" y="5125090"/>
            <a:ext cx="3278462" cy="984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0B3EA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北京科技大学</a:t>
            </a:r>
          </a:p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0B3EA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中色非洲矿业有限公司</a:t>
            </a:r>
          </a:p>
        </p:txBody>
      </p:sp>
      <p:pic>
        <p:nvPicPr>
          <p:cNvPr id="9" name="Picture 4" descr="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9"/>
          <a:stretch/>
        </p:blipFill>
        <p:spPr bwMode="auto">
          <a:xfrm>
            <a:off x="8172555" y="217270"/>
            <a:ext cx="720080" cy="723947"/>
          </a:xfrm>
          <a:prstGeom prst="rect">
            <a:avLst/>
          </a:prstGeom>
          <a:noFill/>
        </p:spPr>
      </p:pic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6381328"/>
            <a:ext cx="9144000" cy="0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797550" y="6381750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2400" dirty="0">
                <a:solidFill>
                  <a:srgbClr val="B2B2B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2018.10.11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083976"/>
            <a:ext cx="9144000" cy="762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zh-CN" altLang="en-US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BBABAD-8275-7A44-A84A-8E87924A9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38" y="444919"/>
            <a:ext cx="55194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6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谦比希铜矿东南矿体膏体充填智能化精准控制系统</a:t>
            </a:r>
            <a:r>
              <a:rPr lang="zh-CN" altLang="en-US" sz="16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lang="en-US" altLang="zh-CN" sz="16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zh-CN" sz="1600" b="1" dirty="0">
              <a:solidFill>
                <a:srgbClr val="0D47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59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99152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2.1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智能控制系统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8974CF-737F-4E4F-A903-A20AE590F881}"/>
              </a:ext>
            </a:extLst>
          </p:cNvPr>
          <p:cNvSpPr txBox="1"/>
          <p:nvPr/>
        </p:nvSpPr>
        <p:spPr>
          <a:xfrm>
            <a:off x="344456" y="4576416"/>
            <a:ext cx="46686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各充填模块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工作模式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闸阀开关组合控制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浓密机：充填模式、高位循环、低位循环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卧式搅拌机：囤料模式、排料模式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底流泵运行切换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排尾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充填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DE2CF2-AFE8-CA40-806F-4744FC468885}"/>
              </a:ext>
            </a:extLst>
          </p:cNvPr>
          <p:cNvSpPr/>
          <p:nvPr/>
        </p:nvSpPr>
        <p:spPr>
          <a:xfrm>
            <a:off x="4931050" y="457641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取值为连续型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的控制单元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精准调控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电机转速控制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球阀开度控制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0E8569F-1056-934F-ABD7-6BDB0CCDFE17}"/>
              </a:ext>
            </a:extLst>
          </p:cNvPr>
          <p:cNvGrpSpPr/>
          <p:nvPr/>
        </p:nvGrpSpPr>
        <p:grpSpPr>
          <a:xfrm>
            <a:off x="638182" y="-225101"/>
            <a:ext cx="8125878" cy="4094791"/>
            <a:chOff x="546417" y="2517001"/>
            <a:chExt cx="8125878" cy="4094791"/>
          </a:xfrm>
        </p:grpSpPr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86C08DC0-132D-6341-966C-632FD4C91A2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6936501"/>
                </p:ext>
              </p:extLst>
            </p:nvPr>
          </p:nvGraphicFramePr>
          <p:xfrm>
            <a:off x="666445" y="2517001"/>
            <a:ext cx="7821820" cy="40947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5CCC38F-9738-CC4B-98F8-1E77CF9E89E3}"/>
                </a:ext>
              </a:extLst>
            </p:cNvPr>
            <p:cNvSpPr/>
            <p:nvPr/>
          </p:nvSpPr>
          <p:spPr>
            <a:xfrm>
              <a:off x="2498597" y="5607182"/>
              <a:ext cx="2058761" cy="930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根据监测数据调整控制模型，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适应生产环境变更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E30CCD-36B0-C34D-BFD2-634C2FB686F7}"/>
                </a:ext>
              </a:extLst>
            </p:cNvPr>
            <p:cNvSpPr/>
            <p:nvPr/>
          </p:nvSpPr>
          <p:spPr>
            <a:xfrm>
              <a:off x="6650429" y="5583073"/>
              <a:ext cx="2021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满足精度下，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降低</a:t>
              </a:r>
              <a:r>
                <a:rPr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物料及电耗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成本</a:t>
              </a:r>
              <a:endParaRPr lang="zh-CN" altLang="en-US" b="1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1D65600-8F5E-1C43-959B-19EAB81CC1D0}"/>
                </a:ext>
              </a:extLst>
            </p:cNvPr>
            <p:cNvSpPr/>
            <p:nvPr/>
          </p:nvSpPr>
          <p:spPr>
            <a:xfrm>
              <a:off x="4581093" y="5592155"/>
              <a:ext cx="206933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求解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最优控制策略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，最快、最精准达到实控制目标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36EAA08-49F8-A045-90A3-03E5D81919B1}"/>
                </a:ext>
              </a:extLst>
            </p:cNvPr>
            <p:cNvSpPr/>
            <p:nvPr/>
          </p:nvSpPr>
          <p:spPr>
            <a:xfrm>
              <a:off x="546417" y="5607182"/>
              <a:ext cx="205876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浓密、搅拌、输送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前后反馈，</a:t>
              </a:r>
              <a:r>
                <a:rPr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协同控制</a:t>
              </a: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523A0706-7B30-AE4B-93D7-9778C190554B}"/>
              </a:ext>
            </a:extLst>
          </p:cNvPr>
          <p:cNvSpPr/>
          <p:nvPr/>
        </p:nvSpPr>
        <p:spPr>
          <a:xfrm>
            <a:off x="287300" y="397164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控制任务层次</a:t>
            </a:r>
            <a:endParaRPr kumimoji="1"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55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864106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2.2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全流程复杂智能精准控制与监测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EA2152-D1AD-8B41-9EE1-8128F86DBA50}"/>
              </a:ext>
            </a:extLst>
          </p:cNvPr>
          <p:cNvGrpSpPr/>
          <p:nvPr/>
        </p:nvGrpSpPr>
        <p:grpSpPr>
          <a:xfrm>
            <a:off x="77443" y="783924"/>
            <a:ext cx="8997547" cy="5994406"/>
            <a:chOff x="77441" y="783923"/>
            <a:chExt cx="8997547" cy="5994406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FC1352E4-B8AB-F64B-9FB2-FAF04B24DAE5}"/>
                </a:ext>
              </a:extLst>
            </p:cNvPr>
            <p:cNvSpPr/>
            <p:nvPr/>
          </p:nvSpPr>
          <p:spPr>
            <a:xfrm>
              <a:off x="3751853" y="1728719"/>
              <a:ext cx="5323135" cy="50332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261105-F013-5D43-8D67-01B4A30A20F4}"/>
                </a:ext>
              </a:extLst>
            </p:cNvPr>
            <p:cNvSpPr txBox="1"/>
            <p:nvPr/>
          </p:nvSpPr>
          <p:spPr>
            <a:xfrm>
              <a:off x="5598685" y="1728719"/>
              <a:ext cx="1629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智能控制系统</a:t>
              </a: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A83AB319-F09D-5D48-9A04-E9FFA1D49274}"/>
                </a:ext>
              </a:extLst>
            </p:cNvPr>
            <p:cNvSpPr/>
            <p:nvPr/>
          </p:nvSpPr>
          <p:spPr>
            <a:xfrm>
              <a:off x="876759" y="4950841"/>
              <a:ext cx="2558234" cy="18274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三大监测数据可视化</a:t>
              </a:r>
              <a:endPara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井下管道压力数据可视化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采场充填进度可视化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膏体生产全流程数据、设备可视化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14146D6F-D1C3-BD42-B36F-53C91DB702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77441" y="5864585"/>
              <a:ext cx="799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B8BAE-48C2-A54E-A8CF-945F22796FCF}"/>
                </a:ext>
              </a:extLst>
            </p:cNvPr>
            <p:cNvSpPr txBox="1"/>
            <p:nvPr/>
          </p:nvSpPr>
          <p:spPr>
            <a:xfrm>
              <a:off x="296074" y="5007594"/>
              <a:ext cx="5652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实时生产数据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AD284E-3994-9846-8D71-88AA14D3BA8A}"/>
                </a:ext>
              </a:extLst>
            </p:cNvPr>
            <p:cNvSpPr txBox="1"/>
            <p:nvPr/>
          </p:nvSpPr>
          <p:spPr>
            <a:xfrm>
              <a:off x="176646" y="1625602"/>
              <a:ext cx="316589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人为输入参量：</a:t>
              </a:r>
              <a:endPara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模式需求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数值目标</a:t>
              </a: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416B43C1-4595-524D-802C-4885A8A76542}"/>
                </a:ext>
              </a:extLst>
            </p:cNvPr>
            <p:cNvSpPr/>
            <p:nvPr/>
          </p:nvSpPr>
          <p:spPr>
            <a:xfrm>
              <a:off x="1546558" y="2439585"/>
              <a:ext cx="181152" cy="9612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7A8ED94-CBCE-1548-AEE2-C6BB7C4CE1B3}"/>
                </a:ext>
              </a:extLst>
            </p:cNvPr>
            <p:cNvSpPr txBox="1"/>
            <p:nvPr/>
          </p:nvSpPr>
          <p:spPr>
            <a:xfrm>
              <a:off x="1679772" y="2272134"/>
              <a:ext cx="1276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排尾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充填</a:t>
              </a:r>
            </a:p>
          </p:txBody>
        </p:sp>
        <p:sp>
          <p:nvSpPr>
            <p:cNvPr id="48" name="左大括号 47">
              <a:extLst>
                <a:ext uri="{FF2B5EF4-FFF2-40B4-BE49-F238E27FC236}">
                  <a16:creationId xmlns:a16="http://schemas.microsoft.com/office/drawing/2014/main" id="{EC0079F7-7574-9E4F-968B-76F3EF4B5AF3}"/>
                </a:ext>
              </a:extLst>
            </p:cNvPr>
            <p:cNvSpPr/>
            <p:nvPr/>
          </p:nvSpPr>
          <p:spPr>
            <a:xfrm>
              <a:off x="1546563" y="3830266"/>
              <a:ext cx="181152" cy="9612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F28749E-867B-0448-BE33-EF77C75C65E7}"/>
                </a:ext>
              </a:extLst>
            </p:cNvPr>
            <p:cNvSpPr/>
            <p:nvPr/>
          </p:nvSpPr>
          <p:spPr>
            <a:xfrm>
              <a:off x="77441" y="1583258"/>
              <a:ext cx="3364302" cy="32660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AF48E0C7-23BE-CC4C-A171-2654A1DFCA03}"/>
                </a:ext>
              </a:extLst>
            </p:cNvPr>
            <p:cNvCxnSpPr>
              <a:cxnSpLocks/>
              <a:stCxn id="44" idx="3"/>
              <a:endCxn id="28" idx="1"/>
            </p:cNvCxnSpPr>
            <p:nvPr/>
          </p:nvCxnSpPr>
          <p:spPr>
            <a:xfrm>
              <a:off x="3298496" y="4278065"/>
              <a:ext cx="619793" cy="5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05519D54-6AE1-344A-BB01-156A0C8D28D7}"/>
                </a:ext>
              </a:extLst>
            </p:cNvPr>
            <p:cNvSpPr/>
            <p:nvPr/>
          </p:nvSpPr>
          <p:spPr>
            <a:xfrm>
              <a:off x="3918289" y="3776384"/>
              <a:ext cx="1348137" cy="1004473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目标参量误差检测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D020C4AC-F8AC-B345-816D-D3431210103B}"/>
                </a:ext>
              </a:extLst>
            </p:cNvPr>
            <p:cNvSpPr txBox="1"/>
            <p:nvPr/>
          </p:nvSpPr>
          <p:spPr>
            <a:xfrm>
              <a:off x="6163139" y="3143812"/>
              <a:ext cx="2621021" cy="226478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四大核心控制任务</a:t>
              </a:r>
              <a:endPara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底流浓度精准控制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浓密机耙架扭矩控制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搅拌机液位控制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灰砂比智能测算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1D4852A-EEE7-C04A-986F-A6E90D0A17F3}"/>
                </a:ext>
              </a:extLst>
            </p:cNvPr>
            <p:cNvSpPr txBox="1"/>
            <p:nvPr/>
          </p:nvSpPr>
          <p:spPr>
            <a:xfrm>
              <a:off x="1678710" y="3677900"/>
              <a:ext cx="161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目标充填流量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目标排料浓度</a:t>
              </a:r>
            </a:p>
          </p:txBody>
        </p:sp>
        <p:cxnSp>
          <p:nvCxnSpPr>
            <p:cNvPr id="55" name="肘形连接符 54">
              <a:extLst>
                <a:ext uri="{FF2B5EF4-FFF2-40B4-BE49-F238E27FC236}">
                  <a16:creationId xmlns:a16="http://schemas.microsoft.com/office/drawing/2014/main" id="{5C637B54-E876-784B-BEF5-7CD77D84B062}"/>
                </a:ext>
              </a:extLst>
            </p:cNvPr>
            <p:cNvCxnSpPr>
              <a:cxnSpLocks/>
              <a:stCxn id="5" idx="3"/>
              <a:endCxn id="28" idx="2"/>
            </p:cNvCxnSpPr>
            <p:nvPr/>
          </p:nvCxnSpPr>
          <p:spPr>
            <a:xfrm flipV="1">
              <a:off x="3434993" y="4780857"/>
              <a:ext cx="1157365" cy="10837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肘形连接符 61">
              <a:extLst>
                <a:ext uri="{FF2B5EF4-FFF2-40B4-BE49-F238E27FC236}">
                  <a16:creationId xmlns:a16="http://schemas.microsoft.com/office/drawing/2014/main" id="{610FBE66-C8FB-7C4E-A63F-439EEE308EA9}"/>
                </a:ext>
              </a:extLst>
            </p:cNvPr>
            <p:cNvCxnSpPr>
              <a:cxnSpLocks/>
              <a:stCxn id="28" idx="3"/>
              <a:endCxn id="79" idx="1"/>
            </p:cNvCxnSpPr>
            <p:nvPr/>
          </p:nvCxnSpPr>
          <p:spPr>
            <a:xfrm flipV="1">
              <a:off x="5266426" y="4276206"/>
              <a:ext cx="896713" cy="24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3C77B11-1D01-164B-A8E8-109E911E543A}"/>
                </a:ext>
              </a:extLst>
            </p:cNvPr>
            <p:cNvSpPr txBox="1"/>
            <p:nvPr/>
          </p:nvSpPr>
          <p:spPr>
            <a:xfrm>
              <a:off x="5392052" y="4310874"/>
              <a:ext cx="7556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控制任务分解</a:t>
              </a:r>
            </a:p>
          </p:txBody>
        </p:sp>
        <p:cxnSp>
          <p:nvCxnSpPr>
            <p:cNvPr id="98" name="肘形连接符 97">
              <a:extLst>
                <a:ext uri="{FF2B5EF4-FFF2-40B4-BE49-F238E27FC236}">
                  <a16:creationId xmlns:a16="http://schemas.microsoft.com/office/drawing/2014/main" id="{6C8E2742-B0B0-C94F-BCBC-51886016D1DC}"/>
                </a:ext>
              </a:extLst>
            </p:cNvPr>
            <p:cNvCxnSpPr>
              <a:cxnSpLocks/>
            </p:cNvCxnSpPr>
            <p:nvPr/>
          </p:nvCxnSpPr>
          <p:spPr>
            <a:xfrm>
              <a:off x="3312875" y="2817329"/>
              <a:ext cx="619793" cy="5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B764A8C9-9F55-9949-B982-82F87A7ADF64}"/>
                </a:ext>
              </a:extLst>
            </p:cNvPr>
            <p:cNvSpPr/>
            <p:nvPr/>
          </p:nvSpPr>
          <p:spPr>
            <a:xfrm>
              <a:off x="3932668" y="2329858"/>
              <a:ext cx="1348137" cy="1004473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模式切换指令宏</a:t>
              </a:r>
            </a:p>
          </p:txBody>
        </p:sp>
        <p:sp>
          <p:nvSpPr>
            <p:cNvPr id="105" name="圆角矩形 104">
              <a:extLst>
                <a:ext uri="{FF2B5EF4-FFF2-40B4-BE49-F238E27FC236}">
                  <a16:creationId xmlns:a16="http://schemas.microsoft.com/office/drawing/2014/main" id="{DAE43391-DD54-064B-8192-C141CB956FC3}"/>
                </a:ext>
              </a:extLst>
            </p:cNvPr>
            <p:cNvSpPr/>
            <p:nvPr/>
          </p:nvSpPr>
          <p:spPr>
            <a:xfrm>
              <a:off x="4444072" y="6238677"/>
              <a:ext cx="2525962" cy="417959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历史监测数据库</a:t>
              </a:r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6E44C7D1-148B-7D49-A9F2-6BE04425C76A}"/>
                </a:ext>
              </a:extLst>
            </p:cNvPr>
            <p:cNvSpPr/>
            <p:nvPr/>
          </p:nvSpPr>
          <p:spPr>
            <a:xfrm>
              <a:off x="7256261" y="6238676"/>
              <a:ext cx="1037635" cy="417959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指令库</a:t>
              </a:r>
            </a:p>
          </p:txBody>
        </p:sp>
        <p:cxnSp>
          <p:nvCxnSpPr>
            <p:cNvPr id="97" name="肘形连接符 96">
              <a:extLst>
                <a:ext uri="{FF2B5EF4-FFF2-40B4-BE49-F238E27FC236}">
                  <a16:creationId xmlns:a16="http://schemas.microsoft.com/office/drawing/2014/main" id="{1E2AA544-E580-7B45-BE30-07C9369F486D}"/>
                </a:ext>
              </a:extLst>
            </p:cNvPr>
            <p:cNvCxnSpPr>
              <a:cxnSpLocks/>
              <a:stCxn id="105" idx="0"/>
              <a:endCxn id="79" idx="2"/>
            </p:cNvCxnSpPr>
            <p:nvPr/>
          </p:nvCxnSpPr>
          <p:spPr>
            <a:xfrm rot="5400000" flipH="1" flipV="1">
              <a:off x="6175312" y="4940340"/>
              <a:ext cx="830078" cy="17665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肘形连接符 106">
              <a:extLst>
                <a:ext uri="{FF2B5EF4-FFF2-40B4-BE49-F238E27FC236}">
                  <a16:creationId xmlns:a16="http://schemas.microsoft.com/office/drawing/2014/main" id="{3D7947B9-8C1F-0744-85D0-0EDF16C48B5A}"/>
                </a:ext>
              </a:extLst>
            </p:cNvPr>
            <p:cNvCxnSpPr>
              <a:cxnSpLocks/>
              <a:stCxn id="106" idx="0"/>
              <a:endCxn id="79" idx="2"/>
            </p:cNvCxnSpPr>
            <p:nvPr/>
          </p:nvCxnSpPr>
          <p:spPr>
            <a:xfrm rot="16200000" flipV="1">
              <a:off x="7209327" y="5672923"/>
              <a:ext cx="830077" cy="3014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圆角矩形 113">
              <a:extLst>
                <a:ext uri="{FF2B5EF4-FFF2-40B4-BE49-F238E27FC236}">
                  <a16:creationId xmlns:a16="http://schemas.microsoft.com/office/drawing/2014/main" id="{80F4F7C0-1108-834A-B09D-E0136F5F5CE7}"/>
                </a:ext>
              </a:extLst>
            </p:cNvPr>
            <p:cNvSpPr/>
            <p:nvPr/>
          </p:nvSpPr>
          <p:spPr>
            <a:xfrm>
              <a:off x="7256261" y="877751"/>
              <a:ext cx="1457866" cy="59787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可视化平台（人为审核）</a:t>
              </a:r>
            </a:p>
          </p:txBody>
        </p:sp>
        <p:cxnSp>
          <p:nvCxnSpPr>
            <p:cNvPr id="116" name="肘形连接符 115">
              <a:extLst>
                <a:ext uri="{FF2B5EF4-FFF2-40B4-BE49-F238E27FC236}">
                  <a16:creationId xmlns:a16="http://schemas.microsoft.com/office/drawing/2014/main" id="{704DFB94-AA18-B846-A809-818DF14397AF}"/>
                </a:ext>
              </a:extLst>
            </p:cNvPr>
            <p:cNvCxnSpPr>
              <a:cxnSpLocks/>
              <a:stCxn id="79" idx="0"/>
              <a:endCxn id="114" idx="2"/>
            </p:cNvCxnSpPr>
            <p:nvPr/>
          </p:nvCxnSpPr>
          <p:spPr>
            <a:xfrm rot="5400000" flipH="1" flipV="1">
              <a:off x="6895330" y="2053948"/>
              <a:ext cx="1668184" cy="511544"/>
            </a:xfrm>
            <a:prstGeom prst="bentConnector3">
              <a:avLst>
                <a:gd name="adj1" fmla="val 190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肘形连接符 116">
              <a:extLst>
                <a:ext uri="{FF2B5EF4-FFF2-40B4-BE49-F238E27FC236}">
                  <a16:creationId xmlns:a16="http://schemas.microsoft.com/office/drawing/2014/main" id="{847E4227-F4A8-814E-9E1E-838F468B2761}"/>
                </a:ext>
              </a:extLst>
            </p:cNvPr>
            <p:cNvCxnSpPr>
              <a:cxnSpLocks/>
              <a:stCxn id="104" idx="3"/>
              <a:endCxn id="114" idx="2"/>
            </p:cNvCxnSpPr>
            <p:nvPr/>
          </p:nvCxnSpPr>
          <p:spPr>
            <a:xfrm flipV="1">
              <a:off x="5280805" y="1475628"/>
              <a:ext cx="2704389" cy="135646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BBAE001F-6AB1-E442-A4E9-A4FC5A6FA733}"/>
                </a:ext>
              </a:extLst>
            </p:cNvPr>
            <p:cNvSpPr txBox="1"/>
            <p:nvPr/>
          </p:nvSpPr>
          <p:spPr>
            <a:xfrm>
              <a:off x="8025728" y="1701149"/>
              <a:ext cx="4399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控制策略</a:t>
              </a:r>
            </a:p>
          </p:txBody>
        </p:sp>
        <p:sp>
          <p:nvSpPr>
            <p:cNvPr id="122" name="圆角矩形 121">
              <a:extLst>
                <a:ext uri="{FF2B5EF4-FFF2-40B4-BE49-F238E27FC236}">
                  <a16:creationId xmlns:a16="http://schemas.microsoft.com/office/drawing/2014/main" id="{9F2F2A0A-9B0F-BD4D-A0C5-5F61A44357AE}"/>
                </a:ext>
              </a:extLst>
            </p:cNvPr>
            <p:cNvSpPr/>
            <p:nvPr/>
          </p:nvSpPr>
          <p:spPr>
            <a:xfrm>
              <a:off x="4571998" y="983739"/>
              <a:ext cx="1594845" cy="37093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自动控制系统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A638F0FE-2F69-DA47-ACCD-B24B2DD41CA6}"/>
                </a:ext>
              </a:extLst>
            </p:cNvPr>
            <p:cNvSpPr txBox="1"/>
            <p:nvPr/>
          </p:nvSpPr>
          <p:spPr>
            <a:xfrm>
              <a:off x="6211777" y="783923"/>
              <a:ext cx="1311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控制指令</a:t>
              </a:r>
            </a:p>
          </p:txBody>
        </p:sp>
        <p:cxnSp>
          <p:nvCxnSpPr>
            <p:cNvPr id="130" name="直线箭头连接符 129">
              <a:extLst>
                <a:ext uri="{FF2B5EF4-FFF2-40B4-BE49-F238E27FC236}">
                  <a16:creationId xmlns:a16="http://schemas.microsoft.com/office/drawing/2014/main" id="{BB316244-57BF-A341-B79E-10103C143ECF}"/>
                </a:ext>
              </a:extLst>
            </p:cNvPr>
            <p:cNvCxnSpPr>
              <a:cxnSpLocks/>
              <a:stCxn id="114" idx="1"/>
              <a:endCxn id="122" idx="3"/>
            </p:cNvCxnSpPr>
            <p:nvPr/>
          </p:nvCxnSpPr>
          <p:spPr>
            <a:xfrm flipH="1" flipV="1">
              <a:off x="6166843" y="1169207"/>
              <a:ext cx="1089418" cy="74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39EF8C1-89C3-2744-8A67-EB065C1A9C98}"/>
                </a:ext>
              </a:extLst>
            </p:cNvPr>
            <p:cNvSpPr txBox="1"/>
            <p:nvPr/>
          </p:nvSpPr>
          <p:spPr>
            <a:xfrm>
              <a:off x="1696427" y="3148677"/>
              <a:ext cx="146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高低位循环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E280C87-C9AD-9240-828C-17925B377D0D}"/>
              </a:ext>
            </a:extLst>
          </p:cNvPr>
          <p:cNvSpPr txBox="1"/>
          <p:nvPr/>
        </p:nvSpPr>
        <p:spPr>
          <a:xfrm>
            <a:off x="1688658" y="2731383"/>
            <a:ext cx="146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设备选择</a:t>
            </a:r>
          </a:p>
        </p:txBody>
      </p:sp>
    </p:spTree>
    <p:extLst>
      <p:ext uri="{BB962C8B-B14F-4D97-AF65-F5344CB8AC3E}">
        <p14:creationId xmlns:p14="http://schemas.microsoft.com/office/powerpoint/2010/main" val="391046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3709670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2.3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四大核心控制任务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FDEBE3A-19E7-754F-9970-D128F4AD2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552496"/>
              </p:ext>
            </p:extLst>
          </p:nvPr>
        </p:nvGraphicFramePr>
        <p:xfrm>
          <a:off x="1230413" y="161127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9303040-0A7E-F743-9C37-931EBB36C8E7}"/>
              </a:ext>
            </a:extLst>
          </p:cNvPr>
          <p:cNvSpPr/>
          <p:nvPr/>
        </p:nvSpPr>
        <p:spPr>
          <a:xfrm>
            <a:off x="273420" y="1919867"/>
            <a:ext cx="18219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闭环反馈控制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稳定保持搅拌机液位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意义：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增强膏体搅拌均匀度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防止溢浆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730661-53DA-D745-8AC9-1F96CEF68AF0}"/>
              </a:ext>
            </a:extLst>
          </p:cNvPr>
          <p:cNvSpPr/>
          <p:nvPr/>
        </p:nvSpPr>
        <p:spPr>
          <a:xfrm>
            <a:off x="1184404" y="4955242"/>
            <a:ext cx="27234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自适应智能算法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稳定维持浓密机底流浓度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意义：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增强产出膏体质量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51B6BA-88B5-D543-B669-73E6B4307197}"/>
              </a:ext>
            </a:extLst>
          </p:cNvPr>
          <p:cNvSpPr/>
          <p:nvPr/>
        </p:nvSpPr>
        <p:spPr>
          <a:xfrm>
            <a:off x="5997848" y="4344162"/>
            <a:ext cx="2723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专家规则库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维持浓密机泥层高度、稠度稳定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意义：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保护耙架电机、防止停产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796FD7-A8FB-0B4D-9CE8-E03C8F1B9366}"/>
              </a:ext>
            </a:extLst>
          </p:cNvPr>
          <p:cNvSpPr/>
          <p:nvPr/>
        </p:nvSpPr>
        <p:spPr>
          <a:xfrm>
            <a:off x="5300390" y="498036"/>
            <a:ext cx="27234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三维几何理论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塌落度实验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自动设定生产灰砂比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意义：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削减水泥添加量、稳定膏体强度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828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99152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2.4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充填仿真系统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C126FB-24E2-2547-BA50-1ABF7A55B8AC}"/>
              </a:ext>
            </a:extLst>
          </p:cNvPr>
          <p:cNvSpPr txBox="1"/>
          <p:nvPr/>
        </p:nvSpPr>
        <p:spPr>
          <a:xfrm>
            <a:off x="741873" y="1061051"/>
            <a:ext cx="741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实际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生产环境中的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数据有限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，在工厂中进行控制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实验的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成本较高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，因此研发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充填仿真系统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是实现智能系统的必要前提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56B4D131-5148-014D-99D4-A06210B19C2A}"/>
              </a:ext>
            </a:extLst>
          </p:cNvPr>
          <p:cNvSpPr txBox="1"/>
          <p:nvPr/>
        </p:nvSpPr>
        <p:spPr>
          <a:xfrm>
            <a:off x="899959" y="5690619"/>
            <a:ext cx="8148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如何建立预测模型：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根据历史监测数据建立回归预测模型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LightGBM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，回归森林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    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理论公式计算：根据浓度、流量、压强，推算管道、设备内膏体物理性质变化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918FB6F-0610-7B44-9B5F-AA648CC3DABE}"/>
              </a:ext>
            </a:extLst>
          </p:cNvPr>
          <p:cNvSpPr/>
          <p:nvPr/>
        </p:nvSpPr>
        <p:spPr>
          <a:xfrm>
            <a:off x="3291932" y="2582430"/>
            <a:ext cx="1326904" cy="71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2C27489-C05B-B041-9E84-8175A48844F7}"/>
              </a:ext>
            </a:extLst>
          </p:cNvPr>
          <p:cNvSpPr/>
          <p:nvPr/>
        </p:nvSpPr>
        <p:spPr>
          <a:xfrm>
            <a:off x="5616363" y="2612088"/>
            <a:ext cx="1582618" cy="706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096BBFBC-AB59-0F46-8B5D-DDB38F4EB7B5}"/>
              </a:ext>
            </a:extLst>
          </p:cNvPr>
          <p:cNvCxnSpPr>
            <a:cxnSpLocks/>
            <a:stCxn id="71" idx="3"/>
            <a:endCxn id="67" idx="1"/>
          </p:cNvCxnSpPr>
          <p:nvPr/>
        </p:nvCxnSpPr>
        <p:spPr>
          <a:xfrm flipV="1">
            <a:off x="4690975" y="2965574"/>
            <a:ext cx="925388" cy="13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3220C0C-84CE-1B4C-9B2B-FBCE6944A506}"/>
              </a:ext>
            </a:extLst>
          </p:cNvPr>
          <p:cNvGrpSpPr/>
          <p:nvPr/>
        </p:nvGrpSpPr>
        <p:grpSpPr>
          <a:xfrm>
            <a:off x="1021343" y="2644660"/>
            <a:ext cx="1535723" cy="505720"/>
            <a:chOff x="1116231" y="3421038"/>
            <a:chExt cx="1535723" cy="50572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31E84E8-E2D0-CB45-A890-0BA617DF2E03}"/>
                </a:ext>
              </a:extLst>
            </p:cNvPr>
            <p:cNvSpPr/>
            <p:nvPr/>
          </p:nvSpPr>
          <p:spPr>
            <a:xfrm>
              <a:off x="1212217" y="3421038"/>
              <a:ext cx="1343752" cy="50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F095F46-F9AC-EF44-B0B3-01F61795D56B}"/>
                </a:ext>
              </a:extLst>
            </p:cNvPr>
            <p:cNvSpPr txBox="1"/>
            <p:nvPr/>
          </p:nvSpPr>
          <p:spPr>
            <a:xfrm>
              <a:off x="1116231" y="3509519"/>
              <a:ext cx="1535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泥层压力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23DA58C-79ED-B948-8474-3A6400E1060C}"/>
              </a:ext>
            </a:extLst>
          </p:cNvPr>
          <p:cNvGrpSpPr/>
          <p:nvPr/>
        </p:nvGrpSpPr>
        <p:grpSpPr>
          <a:xfrm>
            <a:off x="1114417" y="3969853"/>
            <a:ext cx="1346662" cy="467442"/>
            <a:chOff x="1201399" y="4682699"/>
            <a:chExt cx="1343752" cy="467442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8B8E6B1-C940-0B44-B486-A49DFB7C28AB}"/>
                </a:ext>
              </a:extLst>
            </p:cNvPr>
            <p:cNvSpPr/>
            <p:nvPr/>
          </p:nvSpPr>
          <p:spPr>
            <a:xfrm>
              <a:off x="1201399" y="4682699"/>
              <a:ext cx="1343752" cy="4674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3279206A-6880-2349-BADD-8F92B8514E2D}"/>
                    </a:ext>
                  </a:extLst>
                </p:cNvPr>
                <p:cNvSpPr txBox="1"/>
                <p:nvPr/>
              </p:nvSpPr>
              <p:spPr>
                <a:xfrm>
                  <a:off x="1201399" y="4780225"/>
                  <a:ext cx="1343752" cy="306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底流流量</m:t>
                        </m:r>
                      </m:oMath>
                    </m:oMathPara>
                  </a14:m>
                  <a:endPara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3279206A-6880-2349-BADD-8F92B8514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1399" y="4780225"/>
                  <a:ext cx="1343752" cy="306204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08E4D72-078E-C047-9A19-8C88563B965B}"/>
              </a:ext>
            </a:extLst>
          </p:cNvPr>
          <p:cNvSpPr txBox="1"/>
          <p:nvPr/>
        </p:nvSpPr>
        <p:spPr>
          <a:xfrm>
            <a:off x="3253435" y="2705341"/>
            <a:ext cx="1437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预测模型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泥层压力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CABBD1F-4F93-DC40-966A-DECA145F578A}"/>
              </a:ext>
            </a:extLst>
          </p:cNvPr>
          <p:cNvSpPr txBox="1"/>
          <p:nvPr/>
        </p:nvSpPr>
        <p:spPr>
          <a:xfrm>
            <a:off x="5669115" y="2791542"/>
            <a:ext cx="154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泥层压力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2E1FF9A-5B64-A04D-B2C0-ED9679DE5007}"/>
              </a:ext>
            </a:extLst>
          </p:cNvPr>
          <p:cNvSpPr/>
          <p:nvPr/>
        </p:nvSpPr>
        <p:spPr>
          <a:xfrm>
            <a:off x="3313191" y="3766609"/>
            <a:ext cx="1305647" cy="6998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2D085B6-2DE8-D54D-B305-8AB5B5973470}"/>
              </a:ext>
            </a:extLst>
          </p:cNvPr>
          <p:cNvSpPr/>
          <p:nvPr/>
        </p:nvSpPr>
        <p:spPr>
          <a:xfrm>
            <a:off x="5601170" y="3766609"/>
            <a:ext cx="1613004" cy="697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5" name="肘形连接符 74">
            <a:extLst>
              <a:ext uri="{FF2B5EF4-FFF2-40B4-BE49-F238E27FC236}">
                <a16:creationId xmlns:a16="http://schemas.microsoft.com/office/drawing/2014/main" id="{002D1D0C-C0AA-0645-BA7A-4A801F0786C6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 flipV="1">
            <a:off x="4618836" y="4115584"/>
            <a:ext cx="982334" cy="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2771C5EB-9144-674C-AD85-23AB04F7644F}"/>
              </a:ext>
            </a:extLst>
          </p:cNvPr>
          <p:cNvSpPr txBox="1"/>
          <p:nvPr/>
        </p:nvSpPr>
        <p:spPr>
          <a:xfrm>
            <a:off x="3252334" y="3940718"/>
            <a:ext cx="1437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预测模型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底流浓度</a:t>
            </a:r>
          </a:p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8C488B3-E83F-824B-B696-84F39B93096B}"/>
              </a:ext>
            </a:extLst>
          </p:cNvPr>
          <p:cNvSpPr txBox="1"/>
          <p:nvPr/>
        </p:nvSpPr>
        <p:spPr>
          <a:xfrm>
            <a:off x="5601616" y="3961694"/>
            <a:ext cx="154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底流浓度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6EC34F7-2F73-004D-BF2A-20E4E69CB5B6}"/>
              </a:ext>
            </a:extLst>
          </p:cNvPr>
          <p:cNvSpPr txBox="1"/>
          <p:nvPr/>
        </p:nvSpPr>
        <p:spPr>
          <a:xfrm>
            <a:off x="3757890" y="4464558"/>
            <a:ext cx="93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......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5024118-501E-7440-8E72-22334F13056D}"/>
              </a:ext>
            </a:extLst>
          </p:cNvPr>
          <p:cNvSpPr/>
          <p:nvPr/>
        </p:nvSpPr>
        <p:spPr>
          <a:xfrm>
            <a:off x="918044" y="1869791"/>
            <a:ext cx="1742323" cy="3732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40958B7-BA3C-CC41-AC01-6117F97E3A66}"/>
              </a:ext>
            </a:extLst>
          </p:cNvPr>
          <p:cNvSpPr txBox="1"/>
          <p:nvPr/>
        </p:nvSpPr>
        <p:spPr>
          <a:xfrm>
            <a:off x="918042" y="1946117"/>
            <a:ext cx="189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当前监测值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4A13D49-E1ED-BA4F-B73F-C1E69975F36D}"/>
              </a:ext>
            </a:extLst>
          </p:cNvPr>
          <p:cNvSpPr/>
          <p:nvPr/>
        </p:nvSpPr>
        <p:spPr>
          <a:xfrm>
            <a:off x="3013569" y="1869794"/>
            <a:ext cx="1882287" cy="3732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C805A31-4AFB-3240-9F81-6D50274542DC}"/>
              </a:ext>
            </a:extLst>
          </p:cNvPr>
          <p:cNvSpPr txBox="1"/>
          <p:nvPr/>
        </p:nvSpPr>
        <p:spPr>
          <a:xfrm>
            <a:off x="3023858" y="1940245"/>
            <a:ext cx="190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仿真系统</a:t>
            </a:r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8999EBE-B68D-554B-ABCA-7EDFC2A2EEFE}"/>
              </a:ext>
            </a:extLst>
          </p:cNvPr>
          <p:cNvCxnSpPr>
            <a:cxnSpLocks/>
            <a:stCxn id="81" idx="3"/>
            <a:endCxn id="71" idx="1"/>
          </p:cNvCxnSpPr>
          <p:nvPr/>
        </p:nvCxnSpPr>
        <p:spPr>
          <a:xfrm flipV="1">
            <a:off x="2660367" y="2966951"/>
            <a:ext cx="593068" cy="76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887743DF-CAF6-8F43-BBA9-D72429550EE7}"/>
              </a:ext>
            </a:extLst>
          </p:cNvPr>
          <p:cNvCxnSpPr>
            <a:cxnSpLocks/>
            <a:stCxn id="81" idx="3"/>
            <a:endCxn id="76" idx="1"/>
          </p:cNvCxnSpPr>
          <p:nvPr/>
        </p:nvCxnSpPr>
        <p:spPr>
          <a:xfrm>
            <a:off x="2660367" y="3735901"/>
            <a:ext cx="591967" cy="57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616A8CC-B366-C943-81B0-191BB0BCFACE}"/>
              </a:ext>
            </a:extLst>
          </p:cNvPr>
          <p:cNvSpPr/>
          <p:nvPr/>
        </p:nvSpPr>
        <p:spPr>
          <a:xfrm>
            <a:off x="5434199" y="1895669"/>
            <a:ext cx="1882287" cy="37063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735C24D-71EB-9746-B4AF-BCF86060C107}"/>
              </a:ext>
            </a:extLst>
          </p:cNvPr>
          <p:cNvSpPr txBox="1"/>
          <p:nvPr/>
        </p:nvSpPr>
        <p:spPr>
          <a:xfrm>
            <a:off x="5444488" y="1966122"/>
            <a:ext cx="190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下一时刻仿真值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57CF6AD-AF66-3547-AB1A-1444AE0FBE5E}"/>
              </a:ext>
            </a:extLst>
          </p:cNvPr>
          <p:cNvSpPr txBox="1"/>
          <p:nvPr/>
        </p:nvSpPr>
        <p:spPr>
          <a:xfrm>
            <a:off x="6170411" y="4452553"/>
            <a:ext cx="93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......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B2E021C-A625-ED42-841B-D5DEF9F77666}"/>
              </a:ext>
            </a:extLst>
          </p:cNvPr>
          <p:cNvGrpSpPr/>
          <p:nvPr/>
        </p:nvGrpSpPr>
        <p:grpSpPr>
          <a:xfrm>
            <a:off x="1018433" y="3288853"/>
            <a:ext cx="1535723" cy="505720"/>
            <a:chOff x="1116231" y="3421038"/>
            <a:chExt cx="1535723" cy="505720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9A32FF53-39EF-D940-AE34-250EF71649BC}"/>
                </a:ext>
              </a:extLst>
            </p:cNvPr>
            <p:cNvSpPr/>
            <p:nvPr/>
          </p:nvSpPr>
          <p:spPr>
            <a:xfrm>
              <a:off x="1212217" y="3421038"/>
              <a:ext cx="1343752" cy="50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F4BD726-8C53-E749-A789-4A336D3750B7}"/>
                </a:ext>
              </a:extLst>
            </p:cNvPr>
            <p:cNvSpPr txBox="1"/>
            <p:nvPr/>
          </p:nvSpPr>
          <p:spPr>
            <a:xfrm>
              <a:off x="1116231" y="3509519"/>
              <a:ext cx="1535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进料浓度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A661D3D-38FC-4C46-A6FF-3811D7908474}"/>
              </a:ext>
            </a:extLst>
          </p:cNvPr>
          <p:cNvGrpSpPr/>
          <p:nvPr/>
        </p:nvGrpSpPr>
        <p:grpSpPr>
          <a:xfrm>
            <a:off x="1111507" y="4615402"/>
            <a:ext cx="1346662" cy="467442"/>
            <a:chOff x="1201399" y="4682699"/>
            <a:chExt cx="1343752" cy="46744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7F00F09-09B2-5E4D-9C77-DEB0645A0C93}"/>
                </a:ext>
              </a:extLst>
            </p:cNvPr>
            <p:cNvSpPr/>
            <p:nvPr/>
          </p:nvSpPr>
          <p:spPr>
            <a:xfrm>
              <a:off x="1201399" y="4682699"/>
              <a:ext cx="1343752" cy="4674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46EDBE6-581F-F043-8A66-0978C5231B74}"/>
                </a:ext>
              </a:extLst>
            </p:cNvPr>
            <p:cNvSpPr txBox="1"/>
            <p:nvPr/>
          </p:nvSpPr>
          <p:spPr>
            <a:xfrm>
              <a:off x="1201399" y="4780225"/>
              <a:ext cx="1343752" cy="306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搅拌机液位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A8F1D05E-0D79-1248-95FD-AD73FEB44BD4}"/>
              </a:ext>
            </a:extLst>
          </p:cNvPr>
          <p:cNvSpPr txBox="1"/>
          <p:nvPr/>
        </p:nvSpPr>
        <p:spPr>
          <a:xfrm>
            <a:off x="1543242" y="5170774"/>
            <a:ext cx="93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......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82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524269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2.6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核心控制点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搅拌机液位控制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09E210D-DF72-E242-A8EB-E2F4650EE2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648" y="1067520"/>
            <a:ext cx="8617957" cy="2681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AC372F3-E3BF-A449-A96D-87A93A349442}"/>
                  </a:ext>
                </a:extLst>
              </p:cNvPr>
              <p:cNvSpPr/>
              <p:nvPr/>
            </p:nvSpPr>
            <p:spPr>
              <a:xfrm>
                <a:off x="257779" y="3519152"/>
                <a:ext cx="9054971" cy="920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 algn="just">
                  <a:lnSpc>
                    <a:spcPct val="150000"/>
                  </a:lnSpc>
                </a:pPr>
                <a:r>
                  <a:rPr lang="zh-CN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控制算法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PID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反馈控制</a:t>
                </a:r>
                <a:r>
                  <a:rPr lang="zh-CN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sz="20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 外环</a:t>
                </a:r>
                <a:r>
                  <a:rPr lang="en-US" altLang="zh-CN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pid</a:t>
                </a: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控制：根据</a:t>
                </a:r>
                <a:r>
                  <a:rPr lang="zh-CN" altLang="en-US" b="1" kern="1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液位设定值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液位实际监测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控制</a:t>
                </a:r>
                <a:r>
                  <a:rPr lang="zh-CN" altLang="en-US" b="1" kern="1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流量设定值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AC372F3-E3BF-A449-A96D-87A93A349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79" y="3519152"/>
                <a:ext cx="9054971" cy="920573"/>
              </a:xfrm>
              <a:prstGeom prst="rect">
                <a:avLst/>
              </a:prstGeom>
              <a:blipFill>
                <a:blip r:embed="rId4"/>
                <a:stretch>
                  <a:fillRect l="-420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AD6620-6EB6-6143-9A0F-6785B771395D}"/>
                  </a:ext>
                </a:extLst>
              </p:cNvPr>
              <p:cNvSpPr/>
              <p:nvPr/>
            </p:nvSpPr>
            <p:spPr>
              <a:xfrm>
                <a:off x="533917" y="88285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AD6620-6EB6-6143-9A0F-6785B7713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17" y="882854"/>
                <a:ext cx="4811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D38AEB4-30A7-C84E-BD89-6C40F7282808}"/>
                  </a:ext>
                </a:extLst>
              </p:cNvPr>
              <p:cNvSpPr/>
              <p:nvPr/>
            </p:nvSpPr>
            <p:spPr>
              <a:xfrm>
                <a:off x="1609343" y="222337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D38AEB4-30A7-C84E-BD89-6C40F7282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43" y="2223379"/>
                <a:ext cx="4811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DB77062-8D42-6542-87DD-4ACBC946B0A0}"/>
                  </a:ext>
                </a:extLst>
              </p:cNvPr>
              <p:cNvSpPr/>
              <p:nvPr/>
            </p:nvSpPr>
            <p:spPr>
              <a:xfrm>
                <a:off x="3335093" y="902250"/>
                <a:ext cx="485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DB77062-8D42-6542-87DD-4ACBC946B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93" y="902250"/>
                <a:ext cx="48596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FAD85B9-E305-3F41-A210-E65E0B570EA6}"/>
                  </a:ext>
                </a:extLst>
              </p:cNvPr>
              <p:cNvSpPr/>
              <p:nvPr/>
            </p:nvSpPr>
            <p:spPr>
              <a:xfrm>
                <a:off x="7113012" y="932903"/>
                <a:ext cx="485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FAD85B9-E305-3F41-A210-E65E0B570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012" y="932903"/>
                <a:ext cx="485966" cy="369332"/>
              </a:xfrm>
              <a:prstGeom prst="rect">
                <a:avLst/>
              </a:prstGeom>
              <a:blipFill>
                <a:blip r:embed="rId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F17BB23-2231-664C-AED8-75A1FC3C1349}"/>
                  </a:ext>
                </a:extLst>
              </p:cNvPr>
              <p:cNvSpPr/>
              <p:nvPr/>
            </p:nvSpPr>
            <p:spPr>
              <a:xfrm>
                <a:off x="4528067" y="162783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F17BB23-2231-664C-AED8-75A1FC3C1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067" y="1627830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1FA01B-5290-3D48-A389-2F4114725151}"/>
              </a:ext>
            </a:extLst>
          </p:cNvPr>
          <p:cNvGrpSpPr/>
          <p:nvPr/>
        </p:nvGrpSpPr>
        <p:grpSpPr>
          <a:xfrm>
            <a:off x="2792371" y="5388480"/>
            <a:ext cx="2400135" cy="584815"/>
            <a:chOff x="2862828" y="5097574"/>
            <a:chExt cx="2400135" cy="584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185AB0A-4F37-8F46-B916-350A000FB652}"/>
                    </a:ext>
                  </a:extLst>
                </p:cNvPr>
                <p:cNvSpPr/>
                <p:nvPr/>
              </p:nvSpPr>
              <p:spPr>
                <a:xfrm>
                  <a:off x="2862828" y="5313057"/>
                  <a:ext cx="485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185AB0A-4F37-8F46-B916-350A000FB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828" y="5313057"/>
                  <a:ext cx="48596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D463BCD8-FAC7-7A4D-B187-CB23E323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984" y="5466906"/>
              <a:ext cx="1433013" cy="5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9013B74-9F4A-5547-BF1C-24941FEDBB7A}"/>
                    </a:ext>
                  </a:extLst>
                </p:cNvPr>
                <p:cNvSpPr/>
                <p:nvPr/>
              </p:nvSpPr>
              <p:spPr>
                <a:xfrm>
                  <a:off x="4776997" y="5313057"/>
                  <a:ext cx="485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9013B74-9F4A-5547-BF1C-24941FEDBB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997" y="5313057"/>
                  <a:ext cx="48596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A413E0A5-84AC-E444-88C8-655D6023A6E9}"/>
                    </a:ext>
                  </a:extLst>
                </p:cNvPr>
                <p:cNvSpPr/>
                <p:nvPr/>
              </p:nvSpPr>
              <p:spPr>
                <a:xfrm>
                  <a:off x="3443903" y="5097574"/>
                  <a:ext cx="11466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A413E0A5-84AC-E444-88C8-655D6023A6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903" y="5097574"/>
                  <a:ext cx="114666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CD394F-81C5-424E-8D47-A10BB2A35BB9}"/>
              </a:ext>
            </a:extLst>
          </p:cNvPr>
          <p:cNvGrpSpPr/>
          <p:nvPr/>
        </p:nvGrpSpPr>
        <p:grpSpPr>
          <a:xfrm>
            <a:off x="2792371" y="4392222"/>
            <a:ext cx="2400135" cy="584815"/>
            <a:chOff x="2862828" y="5097574"/>
            <a:chExt cx="2400135" cy="584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15F820F7-089D-7E40-B6DF-20C142CD6D42}"/>
                    </a:ext>
                  </a:extLst>
                </p:cNvPr>
                <p:cNvSpPr/>
                <p:nvPr/>
              </p:nvSpPr>
              <p:spPr>
                <a:xfrm>
                  <a:off x="2862828" y="5313057"/>
                  <a:ext cx="4811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15F820F7-089D-7E40-B6DF-20C142CD6D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828" y="5313057"/>
                  <a:ext cx="48115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9E67A32E-D059-A641-9B16-29342A270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984" y="5466906"/>
              <a:ext cx="1433013" cy="5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F22810A-27D9-C240-A342-53CE3B7313FD}"/>
                    </a:ext>
                  </a:extLst>
                </p:cNvPr>
                <p:cNvSpPr/>
                <p:nvPr/>
              </p:nvSpPr>
              <p:spPr>
                <a:xfrm>
                  <a:off x="4776997" y="5313057"/>
                  <a:ext cx="485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F22810A-27D9-C240-A342-53CE3B731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997" y="5313057"/>
                  <a:ext cx="485966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E2DD8C8-1248-0949-816A-B4468E65418A}"/>
                    </a:ext>
                  </a:extLst>
                </p:cNvPr>
                <p:cNvSpPr/>
                <p:nvPr/>
              </p:nvSpPr>
              <p:spPr>
                <a:xfrm>
                  <a:off x="3443903" y="5097574"/>
                  <a:ext cx="1137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E2DD8C8-1248-0949-816A-B4468E6541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903" y="5097574"/>
                  <a:ext cx="113704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F6B191F-E16E-CE4D-9C79-07436F150935}"/>
                  </a:ext>
                </a:extLst>
              </p:cNvPr>
              <p:cNvSpPr/>
              <p:nvPr/>
            </p:nvSpPr>
            <p:spPr>
              <a:xfrm>
                <a:off x="257779" y="4464508"/>
                <a:ext cx="8711811" cy="874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en-US" altLang="zh-CN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 内环</a:t>
                </a:r>
                <a:r>
                  <a:rPr lang="en-US" altLang="zh-CN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pid</a:t>
                </a: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控制：根据</a:t>
                </a:r>
                <a:r>
                  <a:rPr lang="zh-CN" altLang="en-US" b="1" kern="1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流量设定值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流量监测值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控制</a:t>
                </a:r>
                <a:r>
                  <a:rPr lang="zh-CN" altLang="en-US" b="1" kern="1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电动阀转速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F6B191F-E16E-CE4D-9C79-07436F15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79" y="4464508"/>
                <a:ext cx="8711811" cy="874407"/>
              </a:xfrm>
              <a:prstGeom prst="rect">
                <a:avLst/>
              </a:prstGeom>
              <a:blipFill>
                <a:blip r:embed="rId16"/>
                <a:stretch>
                  <a:fillRect l="-437"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50">
            <a:extLst>
              <a:ext uri="{FF2B5EF4-FFF2-40B4-BE49-F238E27FC236}">
                <a16:creationId xmlns:a16="http://schemas.microsoft.com/office/drawing/2014/main" id="{B61B4E1A-A781-BA4B-8B75-8665176A4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55" y="6302916"/>
            <a:ext cx="8999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核心目标：保持搅拌机内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液面高度稳定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，使搅拌更均匀，且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防止溢浆</a:t>
            </a:r>
          </a:p>
        </p:txBody>
      </p:sp>
    </p:spTree>
    <p:extLst>
      <p:ext uri="{BB962C8B-B14F-4D97-AF65-F5344CB8AC3E}">
        <p14:creationId xmlns:p14="http://schemas.microsoft.com/office/powerpoint/2010/main" val="216957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883342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2.7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核心控制点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底流浓度精准控制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73" name="左大括号 72">
            <a:extLst>
              <a:ext uri="{FF2B5EF4-FFF2-40B4-BE49-F238E27FC236}">
                <a16:creationId xmlns:a16="http://schemas.microsoft.com/office/drawing/2014/main" id="{F853DDCF-D69F-0E4B-8854-6E8861E9EA5C}"/>
              </a:ext>
            </a:extLst>
          </p:cNvPr>
          <p:cNvSpPr/>
          <p:nvPr/>
        </p:nvSpPr>
        <p:spPr>
          <a:xfrm>
            <a:off x="4002041" y="1047827"/>
            <a:ext cx="306387" cy="18526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D34C22B-0190-AE43-A967-14B082B1B35E}"/>
              </a:ext>
            </a:extLst>
          </p:cNvPr>
          <p:cNvGrpSpPr/>
          <p:nvPr/>
        </p:nvGrpSpPr>
        <p:grpSpPr>
          <a:xfrm>
            <a:off x="80916" y="1162125"/>
            <a:ext cx="8974137" cy="5063840"/>
            <a:chOff x="80914" y="1162125"/>
            <a:chExt cx="8974137" cy="506384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1B7EAE0-4179-5445-B133-1203B6C4850D}"/>
                </a:ext>
              </a:extLst>
            </p:cNvPr>
            <p:cNvSpPr/>
            <p:nvPr/>
          </p:nvSpPr>
          <p:spPr>
            <a:xfrm>
              <a:off x="1574751" y="5475363"/>
              <a:ext cx="2447925" cy="4333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实时数据接收单元</a:t>
              </a:r>
            </a:p>
          </p:txBody>
        </p:sp>
        <p:sp>
          <p:nvSpPr>
            <p:cNvPr id="36" name="流程图: 文档 6">
              <a:extLst>
                <a:ext uri="{FF2B5EF4-FFF2-40B4-BE49-F238E27FC236}">
                  <a16:creationId xmlns:a16="http://schemas.microsoft.com/office/drawing/2014/main" id="{EC92FBDB-FD07-254F-942E-872309B055FA}"/>
                </a:ext>
              </a:extLst>
            </p:cNvPr>
            <p:cNvSpPr/>
            <p:nvPr/>
          </p:nvSpPr>
          <p:spPr>
            <a:xfrm>
              <a:off x="80914" y="4756225"/>
              <a:ext cx="793750" cy="64770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生产环境</a:t>
              </a:r>
            </a:p>
          </p:txBody>
        </p:sp>
        <p:cxnSp>
          <p:nvCxnSpPr>
            <p:cNvPr id="37" name="曲线连接符 36">
              <a:extLst>
                <a:ext uri="{FF2B5EF4-FFF2-40B4-BE49-F238E27FC236}">
                  <a16:creationId xmlns:a16="http://schemas.microsoft.com/office/drawing/2014/main" id="{4C101BAC-3CEF-2048-9F6E-26075F58C14C}"/>
                </a:ext>
              </a:extLst>
            </p:cNvPr>
            <p:cNvCxnSpPr>
              <a:stCxn id="36" idx="3"/>
              <a:endCxn id="35" idx="1"/>
            </p:cNvCxnSpPr>
            <p:nvPr/>
          </p:nvCxnSpPr>
          <p:spPr>
            <a:xfrm>
              <a:off x="874664" y="5080075"/>
              <a:ext cx="700087" cy="61277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7D17A20-67C1-B04D-B461-51E867D88921}"/>
                </a:ext>
              </a:extLst>
            </p:cNvPr>
            <p:cNvSpPr/>
            <p:nvPr/>
          </p:nvSpPr>
          <p:spPr>
            <a:xfrm>
              <a:off x="1574751" y="2321000"/>
              <a:ext cx="2447925" cy="2435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上箭头 38">
              <a:extLst>
                <a:ext uri="{FF2B5EF4-FFF2-40B4-BE49-F238E27FC236}">
                  <a16:creationId xmlns:a16="http://schemas.microsoft.com/office/drawing/2014/main" id="{669AD77E-8CA9-E74B-921D-4E4A53F06142}"/>
                </a:ext>
              </a:extLst>
            </p:cNvPr>
            <p:cNvSpPr/>
            <p:nvPr/>
          </p:nvSpPr>
          <p:spPr>
            <a:xfrm>
              <a:off x="2662142" y="4848300"/>
              <a:ext cx="288925" cy="5762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左大括号 39">
              <a:extLst>
                <a:ext uri="{FF2B5EF4-FFF2-40B4-BE49-F238E27FC236}">
                  <a16:creationId xmlns:a16="http://schemas.microsoft.com/office/drawing/2014/main" id="{A93F1F43-9F51-D642-9628-2BC575D7FB23}"/>
                </a:ext>
              </a:extLst>
            </p:cNvPr>
            <p:cNvSpPr/>
            <p:nvPr/>
          </p:nvSpPr>
          <p:spPr>
            <a:xfrm>
              <a:off x="4041726" y="4432375"/>
              <a:ext cx="288925" cy="1733550"/>
            </a:xfrm>
            <a:prstGeom prst="leftBrace">
              <a:avLst>
                <a:gd name="adj1" fmla="val 8333"/>
                <a:gd name="adj2" fmla="val 4270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文本框 37">
              <a:extLst>
                <a:ext uri="{FF2B5EF4-FFF2-40B4-BE49-F238E27FC236}">
                  <a16:creationId xmlns:a16="http://schemas.microsoft.com/office/drawing/2014/main" id="{51DE7525-2D0D-A044-85D9-F0DE8190C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3651" y="498165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输入参数</a:t>
              </a:r>
            </a:p>
          </p:txBody>
        </p:sp>
        <p:sp>
          <p:nvSpPr>
            <p:cNvPr id="42" name="文本框 38">
              <a:extLst>
                <a:ext uri="{FF2B5EF4-FFF2-40B4-BE49-F238E27FC236}">
                  <a16:creationId xmlns:a16="http://schemas.microsoft.com/office/drawing/2014/main" id="{0DC232F1-127A-F942-9BA2-9B9538AAD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3676" y="4202188"/>
              <a:ext cx="162095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浓密机监测数据</a:t>
              </a:r>
            </a:p>
          </p:txBody>
        </p:sp>
        <p:sp>
          <p:nvSpPr>
            <p:cNvPr id="43" name="文本框 39">
              <a:extLst>
                <a:ext uri="{FF2B5EF4-FFF2-40B4-BE49-F238E27FC236}">
                  <a16:creationId xmlns:a16="http://schemas.microsoft.com/office/drawing/2014/main" id="{ACA7AE5F-7ED0-F644-9A14-CB51CFC6C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7123" y="5887411"/>
              <a:ext cx="18261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目标值：期望浓度</a:t>
              </a:r>
            </a:p>
          </p:txBody>
        </p:sp>
        <p:sp>
          <p:nvSpPr>
            <p:cNvPr id="47" name="左大括号 46">
              <a:extLst>
                <a:ext uri="{FF2B5EF4-FFF2-40B4-BE49-F238E27FC236}">
                  <a16:creationId xmlns:a16="http://schemas.microsoft.com/office/drawing/2014/main" id="{5B898083-2A50-4E47-BE9B-7E7CB3155771}"/>
                </a:ext>
              </a:extLst>
            </p:cNvPr>
            <p:cNvSpPr/>
            <p:nvPr/>
          </p:nvSpPr>
          <p:spPr>
            <a:xfrm>
              <a:off x="6183264" y="3589413"/>
              <a:ext cx="307975" cy="1854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文本框 41">
              <a:extLst>
                <a:ext uri="{FF2B5EF4-FFF2-40B4-BE49-F238E27FC236}">
                  <a16:creationId xmlns:a16="http://schemas.microsoft.com/office/drawing/2014/main" id="{A2C0824B-07D9-974E-BC41-8098982D1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3301" y="3429075"/>
              <a:ext cx="22365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进料信息：浓度、流量</a:t>
              </a:r>
            </a:p>
          </p:txBody>
        </p:sp>
        <p:sp>
          <p:nvSpPr>
            <p:cNvPr id="50" name="文本框 50">
              <a:extLst>
                <a:ext uri="{FF2B5EF4-FFF2-40B4-BE49-F238E27FC236}">
                  <a16:creationId xmlns:a16="http://schemas.microsoft.com/office/drawing/2014/main" id="{37242E02-AD2B-0C4B-9624-D0071BF73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3301" y="3978581"/>
              <a:ext cx="257175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运行情况：泥层高度、泥层压力、耙架扭矩、絮凝剂添加量</a:t>
              </a:r>
            </a:p>
          </p:txBody>
        </p:sp>
        <p:sp>
          <p:nvSpPr>
            <p:cNvPr id="51" name="文本框 51">
              <a:extLst>
                <a:ext uri="{FF2B5EF4-FFF2-40B4-BE49-F238E27FC236}">
                  <a16:creationId xmlns:a16="http://schemas.microsoft.com/office/drawing/2014/main" id="{AFA71B8A-D18C-EC49-9E72-31674E42B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3301" y="4859413"/>
              <a:ext cx="2565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底流信息：当前底流浓度、流量</a:t>
              </a:r>
            </a:p>
          </p:txBody>
        </p:sp>
        <p:sp>
          <p:nvSpPr>
            <p:cNvPr id="52" name="文本框 43">
              <a:extLst>
                <a:ext uri="{FF2B5EF4-FFF2-40B4-BE49-F238E27FC236}">
                  <a16:creationId xmlns:a16="http://schemas.microsoft.com/office/drawing/2014/main" id="{5B61877E-BFFB-9143-9DCF-D226028D3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2557" y="4371465"/>
              <a:ext cx="14697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控制模型</a:t>
              </a:r>
            </a:p>
          </p:txBody>
        </p:sp>
        <p:sp>
          <p:nvSpPr>
            <p:cNvPr id="53" name="流程图: 磁盘 48">
              <a:extLst>
                <a:ext uri="{FF2B5EF4-FFF2-40B4-BE49-F238E27FC236}">
                  <a16:creationId xmlns:a16="http://schemas.microsoft.com/office/drawing/2014/main" id="{1C816C5C-B886-C14C-B777-F151A1D8D333}"/>
                </a:ext>
              </a:extLst>
            </p:cNvPr>
            <p:cNvSpPr/>
            <p:nvPr/>
          </p:nvSpPr>
          <p:spPr>
            <a:xfrm>
              <a:off x="5014819" y="2981146"/>
              <a:ext cx="877889" cy="1133738"/>
            </a:xfrm>
            <a:prstGeom prst="flowChartMagneticDisk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历史生产数据</a:t>
              </a:r>
            </a:p>
          </p:txBody>
        </p:sp>
        <p:grpSp>
          <p:nvGrpSpPr>
            <p:cNvPr id="54" name="组合 58">
              <a:extLst>
                <a:ext uri="{FF2B5EF4-FFF2-40B4-BE49-F238E27FC236}">
                  <a16:creationId xmlns:a16="http://schemas.microsoft.com/office/drawing/2014/main" id="{60B6B25C-D347-BD47-B126-84F7744D1E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1101" y="3107728"/>
              <a:ext cx="1139396" cy="830997"/>
              <a:chOff x="927343" y="3474576"/>
              <a:chExt cx="788706" cy="830461"/>
            </a:xfrm>
          </p:grpSpPr>
          <p:sp>
            <p:nvSpPr>
              <p:cNvPr id="56" name="文本框 52">
                <a:extLst>
                  <a:ext uri="{FF2B5EF4-FFF2-40B4-BE49-F238E27FC236}">
                    <a16:creationId xmlns:a16="http://schemas.microsoft.com/office/drawing/2014/main" id="{A3EE5655-B883-654D-9D49-CD97B38272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5585" y="3474576"/>
                <a:ext cx="730464" cy="830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离线</a:t>
                </a: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训练</a:t>
                </a:r>
              </a:p>
            </p:txBody>
          </p:sp>
          <p:sp>
            <p:nvSpPr>
              <p:cNvPr id="57" name="左右箭头 56">
                <a:extLst>
                  <a:ext uri="{FF2B5EF4-FFF2-40B4-BE49-F238E27FC236}">
                    <a16:creationId xmlns:a16="http://schemas.microsoft.com/office/drawing/2014/main" id="{921E990B-55CE-4D40-94D2-629247204C07}"/>
                  </a:ext>
                </a:extLst>
              </p:cNvPr>
              <p:cNvSpPr/>
              <p:nvPr/>
            </p:nvSpPr>
            <p:spPr>
              <a:xfrm>
                <a:off x="927343" y="3816344"/>
                <a:ext cx="543951" cy="184031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8" name="组合 53">
              <a:extLst>
                <a:ext uri="{FF2B5EF4-FFF2-40B4-BE49-F238E27FC236}">
                  <a16:creationId xmlns:a16="http://schemas.microsoft.com/office/drawing/2014/main" id="{99ABB375-ED64-5548-B22E-65B5721D9E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3438" y="2580293"/>
              <a:ext cx="2443708" cy="1740581"/>
              <a:chOff x="1549848" y="3089389"/>
              <a:chExt cx="2446109" cy="1740511"/>
            </a:xfrm>
          </p:grpSpPr>
          <p:sp>
            <p:nvSpPr>
              <p:cNvPr id="59" name="圆角矩形 58">
                <a:extLst>
                  <a:ext uri="{FF2B5EF4-FFF2-40B4-BE49-F238E27FC236}">
                    <a16:creationId xmlns:a16="http://schemas.microsoft.com/office/drawing/2014/main" id="{80F7C2DD-1A6F-3E40-8099-1DDFED1886C7}"/>
                  </a:ext>
                </a:extLst>
              </p:cNvPr>
              <p:cNvSpPr/>
              <p:nvPr/>
            </p:nvSpPr>
            <p:spPr>
              <a:xfrm>
                <a:off x="3145810" y="4306459"/>
                <a:ext cx="772699" cy="523441"/>
              </a:xfrm>
              <a:prstGeom prst="roundRect">
                <a:avLst/>
              </a:prstGeom>
              <a:solidFill>
                <a:srgbClr val="E7F4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生产状态评估</a:t>
                </a:r>
              </a:p>
            </p:txBody>
          </p:sp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1CBE2AF0-1F60-0348-A538-3F875F14366B}"/>
                  </a:ext>
                </a:extLst>
              </p:cNvPr>
              <p:cNvSpPr/>
              <p:nvPr/>
            </p:nvSpPr>
            <p:spPr>
              <a:xfrm>
                <a:off x="1549848" y="4296539"/>
                <a:ext cx="772698" cy="530554"/>
              </a:xfrm>
              <a:prstGeom prst="roundRect">
                <a:avLst/>
              </a:prstGeom>
              <a:solidFill>
                <a:srgbClr val="E7F4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策略模型更新</a:t>
                </a:r>
              </a:p>
            </p:txBody>
          </p:sp>
          <p:sp>
            <p:nvSpPr>
              <p:cNvPr id="64" name="上箭头 63">
                <a:extLst>
                  <a:ext uri="{FF2B5EF4-FFF2-40B4-BE49-F238E27FC236}">
                    <a16:creationId xmlns:a16="http://schemas.microsoft.com/office/drawing/2014/main" id="{FE283B76-D3F5-D34C-9BCD-F403062F7AD7}"/>
                  </a:ext>
                </a:extLst>
              </p:cNvPr>
              <p:cNvSpPr/>
              <p:nvPr/>
            </p:nvSpPr>
            <p:spPr>
              <a:xfrm rot="16200000">
                <a:off x="2666016" y="4414106"/>
                <a:ext cx="136324" cy="457777"/>
              </a:xfrm>
              <a:prstGeom prst="upArrow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" name="文本框 47">
                <a:extLst>
                  <a:ext uri="{FF2B5EF4-FFF2-40B4-BE49-F238E27FC236}">
                    <a16:creationId xmlns:a16="http://schemas.microsoft.com/office/drawing/2014/main" id="{7D9A3333-2662-B843-BF3A-7B35F5158D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6490" y="4300869"/>
                <a:ext cx="970667" cy="261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1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状态评估值</a:t>
                </a:r>
              </a:p>
            </p:txBody>
          </p:sp>
          <p:sp>
            <p:nvSpPr>
              <p:cNvPr id="66" name="圆角矩形 65">
                <a:extLst>
                  <a:ext uri="{FF2B5EF4-FFF2-40B4-BE49-F238E27FC236}">
                    <a16:creationId xmlns:a16="http://schemas.microsoft.com/office/drawing/2014/main" id="{487CFD9E-1626-264C-AD5B-1AA567722EEE}"/>
                  </a:ext>
                </a:extLst>
              </p:cNvPr>
              <p:cNvSpPr/>
              <p:nvPr/>
            </p:nvSpPr>
            <p:spPr>
              <a:xfrm>
                <a:off x="1989104" y="3089389"/>
                <a:ext cx="1474346" cy="455783"/>
              </a:xfrm>
              <a:prstGeom prst="roundRect">
                <a:avLst/>
              </a:prstGeom>
              <a:solidFill>
                <a:srgbClr val="E7F4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控制动作规划</a:t>
                </a:r>
              </a:p>
            </p:txBody>
          </p:sp>
          <p:sp>
            <p:nvSpPr>
              <p:cNvPr id="68" name="上箭头 67">
                <a:extLst>
                  <a:ext uri="{FF2B5EF4-FFF2-40B4-BE49-F238E27FC236}">
                    <a16:creationId xmlns:a16="http://schemas.microsoft.com/office/drawing/2014/main" id="{92C8A53A-6B7E-B14B-8F69-53B5E6694389}"/>
                  </a:ext>
                </a:extLst>
              </p:cNvPr>
              <p:cNvSpPr/>
              <p:nvPr/>
            </p:nvSpPr>
            <p:spPr>
              <a:xfrm rot="21136005">
                <a:off x="3144554" y="3678396"/>
                <a:ext cx="130581" cy="518515"/>
              </a:xfrm>
              <a:prstGeom prst="upArrow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" name="文本框 64">
                <a:extLst>
                  <a:ext uri="{FF2B5EF4-FFF2-40B4-BE49-F238E27FC236}">
                    <a16:creationId xmlns:a16="http://schemas.microsoft.com/office/drawing/2014/main" id="{0208E28E-170B-674D-A0E9-D3804596A7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0308" y="3754904"/>
                <a:ext cx="735649" cy="430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当前生产状态</a:t>
                </a:r>
              </a:p>
            </p:txBody>
          </p:sp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A6C1E76-688A-4040-AE8C-D86CC0845A22}"/>
                </a:ext>
              </a:extLst>
            </p:cNvPr>
            <p:cNvSpPr/>
            <p:nvPr/>
          </p:nvSpPr>
          <p:spPr>
            <a:xfrm>
              <a:off x="1528714" y="1162125"/>
              <a:ext cx="2447925" cy="431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自动控制系统</a:t>
              </a:r>
            </a:p>
          </p:txBody>
        </p:sp>
        <p:sp>
          <p:nvSpPr>
            <p:cNvPr id="71" name="上箭头 70">
              <a:extLst>
                <a:ext uri="{FF2B5EF4-FFF2-40B4-BE49-F238E27FC236}">
                  <a16:creationId xmlns:a16="http://schemas.microsoft.com/office/drawing/2014/main" id="{9F02D6AF-F3AC-FF4D-9C4C-BCB317F1C941}"/>
                </a:ext>
              </a:extLst>
            </p:cNvPr>
            <p:cNvSpPr/>
            <p:nvPr/>
          </p:nvSpPr>
          <p:spPr>
            <a:xfrm>
              <a:off x="2239914" y="1652663"/>
              <a:ext cx="288925" cy="5762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" name="文本框 68">
              <a:extLst>
                <a:ext uri="{FF2B5EF4-FFF2-40B4-BE49-F238E27FC236}">
                  <a16:creationId xmlns:a16="http://schemas.microsoft.com/office/drawing/2014/main" id="{C4F49FAA-CFFD-BF4B-BA96-FB03A63AB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164" y="180030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控制指令</a:t>
              </a:r>
            </a:p>
          </p:txBody>
        </p:sp>
        <p:sp>
          <p:nvSpPr>
            <p:cNvPr id="74" name="文本框 70">
              <a:extLst>
                <a:ext uri="{FF2B5EF4-FFF2-40B4-BE49-F238E27FC236}">
                  <a16:creationId xmlns:a16="http://schemas.microsoft.com/office/drawing/2014/main" id="{6B644699-3CB8-0949-9C53-92525BA4E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9631" y="1169706"/>
              <a:ext cx="453739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爬架转速改变量</a:t>
              </a:r>
            </a:p>
          </p:txBody>
        </p:sp>
        <p:sp>
          <p:nvSpPr>
            <p:cNvPr id="75" name="文本框 71">
              <a:extLst>
                <a:ext uri="{FF2B5EF4-FFF2-40B4-BE49-F238E27FC236}">
                  <a16:creationId xmlns:a16="http://schemas.microsoft.com/office/drawing/2014/main" id="{4ECF52CD-E6DD-7145-8CA4-AFBD22ECE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7916" y="1882337"/>
              <a:ext cx="41084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底流流量设定值</a:t>
              </a:r>
            </a:p>
          </p:txBody>
        </p:sp>
        <p:cxnSp>
          <p:nvCxnSpPr>
            <p:cNvPr id="76" name="肘形连接符 75">
              <a:extLst>
                <a:ext uri="{FF2B5EF4-FFF2-40B4-BE49-F238E27FC236}">
                  <a16:creationId xmlns:a16="http://schemas.microsoft.com/office/drawing/2014/main" id="{BDF8DDC0-3DD1-4643-ACDD-F78B2B2084D3}"/>
                </a:ext>
              </a:extLst>
            </p:cNvPr>
            <p:cNvCxnSpPr>
              <a:stCxn id="70" idx="1"/>
            </p:cNvCxnSpPr>
            <p:nvPr/>
          </p:nvCxnSpPr>
          <p:spPr>
            <a:xfrm rot="10800000" flipV="1">
              <a:off x="207914" y="1378025"/>
              <a:ext cx="1320800" cy="33782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8">
              <a:extLst>
                <a:ext uri="{FF2B5EF4-FFF2-40B4-BE49-F238E27FC236}">
                  <a16:creationId xmlns:a16="http://schemas.microsoft.com/office/drawing/2014/main" id="{FB043CF8-05CB-844A-824C-3D3E72BAB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01" y="140025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硬件调控</a:t>
              </a:r>
            </a:p>
          </p:txBody>
        </p:sp>
        <p:sp>
          <p:nvSpPr>
            <p:cNvPr id="78" name="左弧形箭头 75">
              <a:extLst>
                <a:ext uri="{FF2B5EF4-FFF2-40B4-BE49-F238E27FC236}">
                  <a16:creationId xmlns:a16="http://schemas.microsoft.com/office/drawing/2014/main" id="{B265356D-2EE2-6A4A-81EE-180BF79007D4}"/>
                </a:ext>
              </a:extLst>
            </p:cNvPr>
            <p:cNvSpPr/>
            <p:nvPr/>
          </p:nvSpPr>
          <p:spPr>
            <a:xfrm>
              <a:off x="374601" y="2900438"/>
              <a:ext cx="255588" cy="73025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" name="左弧形箭头 80">
              <a:extLst>
                <a:ext uri="{FF2B5EF4-FFF2-40B4-BE49-F238E27FC236}">
                  <a16:creationId xmlns:a16="http://schemas.microsoft.com/office/drawing/2014/main" id="{ECD5DC4A-DE71-7344-BCD0-BAC0F22A09E6}"/>
                </a:ext>
              </a:extLst>
            </p:cNvPr>
            <p:cNvSpPr/>
            <p:nvPr/>
          </p:nvSpPr>
          <p:spPr>
            <a:xfrm rot="10800000">
              <a:off x="1041351" y="2900438"/>
              <a:ext cx="255588" cy="73025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" name="文本框 81">
              <a:extLst>
                <a:ext uri="{FF2B5EF4-FFF2-40B4-BE49-F238E27FC236}">
                  <a16:creationId xmlns:a16="http://schemas.microsoft.com/office/drawing/2014/main" id="{4692A0E5-F5D7-464D-8602-6BB59DECA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64" y="2478163"/>
              <a:ext cx="585787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环路反馈控制</a:t>
              </a:r>
            </a:p>
          </p:txBody>
        </p:sp>
      </p:grpSp>
      <p:sp>
        <p:nvSpPr>
          <p:cNvPr id="44" name="文本框 50">
            <a:extLst>
              <a:ext uri="{FF2B5EF4-FFF2-40B4-BE49-F238E27FC236}">
                <a16:creationId xmlns:a16="http://schemas.microsoft.com/office/drawing/2014/main" id="{07E8A71A-C772-FE4E-9A42-C3100CEEE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19" y="6437834"/>
            <a:ext cx="87813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核心目标：在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不开底流循环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情况下，使浓密机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底流浓度长时间达到浓度要求</a:t>
            </a:r>
          </a:p>
        </p:txBody>
      </p:sp>
      <p:sp>
        <p:nvSpPr>
          <p:cNvPr id="45" name="文本框 71">
            <a:extLst>
              <a:ext uri="{FF2B5EF4-FFF2-40B4-BE49-F238E27FC236}">
                <a16:creationId xmlns:a16="http://schemas.microsoft.com/office/drawing/2014/main" id="{7FCE7ED4-21EB-2F4C-B316-33C4ECB41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28" y="2572555"/>
            <a:ext cx="41084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絮凝剂量设定值</a:t>
            </a:r>
          </a:p>
        </p:txBody>
      </p:sp>
      <p:sp>
        <p:nvSpPr>
          <p:cNvPr id="46" name="上箭头 45">
            <a:extLst>
              <a:ext uri="{FF2B5EF4-FFF2-40B4-BE49-F238E27FC236}">
                <a16:creationId xmlns:a16="http://schemas.microsoft.com/office/drawing/2014/main" id="{62844FE1-FEB2-A349-9A02-0F8B16BB2070}"/>
              </a:ext>
            </a:extLst>
          </p:cNvPr>
          <p:cNvSpPr/>
          <p:nvPr/>
        </p:nvSpPr>
        <p:spPr bwMode="auto">
          <a:xfrm rot="11979089" flipH="1" flipV="1">
            <a:off x="2202431" y="3170000"/>
            <a:ext cx="131825" cy="517162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文本框 64">
            <a:extLst>
              <a:ext uri="{FF2B5EF4-FFF2-40B4-BE49-F238E27FC236}">
                <a16:creationId xmlns:a16="http://schemas.microsoft.com/office/drawing/2014/main" id="{F5DBE1E7-1793-8A4F-A178-CB2E74D80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281" y="3236643"/>
            <a:ext cx="7349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策略生成器</a:t>
            </a:r>
          </a:p>
        </p:txBody>
      </p:sp>
    </p:spTree>
    <p:extLst>
      <p:ext uri="{BB962C8B-B14F-4D97-AF65-F5344CB8AC3E}">
        <p14:creationId xmlns:p14="http://schemas.microsoft.com/office/powerpoint/2010/main" val="90843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6242415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2.8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核心控制点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浓密机耙架扭矩控制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D1016E92-8321-C049-BD6C-EF6BE3323383}"/>
              </a:ext>
            </a:extLst>
          </p:cNvPr>
          <p:cNvSpPr/>
          <p:nvPr/>
        </p:nvSpPr>
        <p:spPr>
          <a:xfrm>
            <a:off x="388189" y="974785"/>
            <a:ext cx="2118226" cy="194957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>
            <a:extLst>
              <a:ext uri="{FF2B5EF4-FFF2-40B4-BE49-F238E27FC236}">
                <a16:creationId xmlns:a16="http://schemas.microsoft.com/office/drawing/2014/main" id="{918D200D-13C5-8740-B993-6FC81E9003F5}"/>
              </a:ext>
            </a:extLst>
          </p:cNvPr>
          <p:cNvSpPr/>
          <p:nvPr/>
        </p:nvSpPr>
        <p:spPr>
          <a:xfrm>
            <a:off x="2563291" y="1843820"/>
            <a:ext cx="2395647" cy="215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55E88BA-C400-184C-8A37-C7423345B4A8}"/>
              </a:ext>
            </a:extLst>
          </p:cNvPr>
          <p:cNvSpPr txBox="1"/>
          <p:nvPr/>
        </p:nvSpPr>
        <p:spPr>
          <a:xfrm>
            <a:off x="3174519" y="1474488"/>
            <a:ext cx="118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精确计算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586159A-9291-D548-840E-3F3D4187A06A}"/>
              </a:ext>
            </a:extLst>
          </p:cNvPr>
          <p:cNvSpPr txBox="1"/>
          <p:nvPr/>
        </p:nvSpPr>
        <p:spPr>
          <a:xfrm>
            <a:off x="5015815" y="1736313"/>
            <a:ext cx="21839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理论耙架扭矩上限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C040479-BEA6-8E47-BE83-B2887D775BF6}"/>
              </a:ext>
            </a:extLst>
          </p:cNvPr>
          <p:cNvSpPr txBox="1"/>
          <p:nvPr/>
        </p:nvSpPr>
        <p:spPr>
          <a:xfrm>
            <a:off x="5015815" y="2924355"/>
            <a:ext cx="21839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实际耙架扭矩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E95DB47-F744-D947-AC4D-F3265E67D23D}"/>
                  </a:ext>
                </a:extLst>
              </p:cNvPr>
              <p:cNvSpPr txBox="1"/>
              <p:nvPr/>
            </p:nvSpPr>
            <p:spPr>
              <a:xfrm>
                <a:off x="2635443" y="3675979"/>
                <a:ext cx="462799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开启</m:t>
                              </m:r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底流循环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利用絮凝剂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、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底流泵速</m:t>
                              </m:r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调节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泥层</m:t>
                              </m:r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高度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E95DB47-F744-D947-AC4D-F3265E67D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443" y="3675979"/>
                <a:ext cx="4627998" cy="719428"/>
              </a:xfrm>
              <a:prstGeom prst="rect">
                <a:avLst/>
              </a:prstGeom>
              <a:blipFill>
                <a:blip r:embed="rId3"/>
                <a:stretch>
                  <a:fillRect l="-29041" t="-220690" b="-31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C54BE9B1-3FD5-AB4A-8308-6B5E5F0EBFC7}"/>
              </a:ext>
            </a:extLst>
          </p:cNvPr>
          <p:cNvSpPr txBox="1"/>
          <p:nvPr/>
        </p:nvSpPr>
        <p:spPr>
          <a:xfrm>
            <a:off x="1109826" y="3890505"/>
            <a:ext cx="123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控制规则：</a:t>
            </a: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14B67C63-F42A-C04C-A018-6A4CAE03E2D9}"/>
              </a:ext>
            </a:extLst>
          </p:cNvPr>
          <p:cNvCxnSpPr>
            <a:cxnSpLocks/>
          </p:cNvCxnSpPr>
          <p:nvPr/>
        </p:nvCxnSpPr>
        <p:spPr>
          <a:xfrm flipH="1">
            <a:off x="7263441" y="3116045"/>
            <a:ext cx="1802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05C4265C-BE53-6343-BBF7-846BC1D37C9A}"/>
              </a:ext>
            </a:extLst>
          </p:cNvPr>
          <p:cNvSpPr txBox="1"/>
          <p:nvPr/>
        </p:nvSpPr>
        <p:spPr>
          <a:xfrm>
            <a:off x="7418717" y="2739689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外部监测数据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AFEF70DA-A57E-954C-B4E2-784F5CFF3919}"/>
              </a:ext>
            </a:extLst>
          </p:cNvPr>
          <p:cNvSpPr/>
          <p:nvPr/>
        </p:nvSpPr>
        <p:spPr>
          <a:xfrm>
            <a:off x="706886" y="1085860"/>
            <a:ext cx="1593330" cy="325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/>
              <a:t>当前泥床密度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C8977093-E6AB-A646-A365-32D9AFC89146}"/>
              </a:ext>
            </a:extLst>
          </p:cNvPr>
          <p:cNvSpPr/>
          <p:nvPr/>
        </p:nvSpPr>
        <p:spPr>
          <a:xfrm>
            <a:off x="706885" y="1780508"/>
            <a:ext cx="1593330" cy="325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当前泥层高度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91F14C42-9CF7-2840-87AD-6727A6A387FA}"/>
              </a:ext>
            </a:extLst>
          </p:cNvPr>
          <p:cNvSpPr/>
          <p:nvPr/>
        </p:nvSpPr>
        <p:spPr>
          <a:xfrm>
            <a:off x="706884" y="2433993"/>
            <a:ext cx="1593330" cy="325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经验模型</a:t>
            </a:r>
          </a:p>
        </p:txBody>
      </p:sp>
      <p:sp>
        <p:nvSpPr>
          <p:cNvPr id="57" name="文本框 50">
            <a:extLst>
              <a:ext uri="{FF2B5EF4-FFF2-40B4-BE49-F238E27FC236}">
                <a16:creationId xmlns:a16="http://schemas.microsoft.com/office/drawing/2014/main" id="{1BC291F5-8AD1-CD4B-BEF5-DAADB3884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78" y="5963463"/>
            <a:ext cx="7912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核心目标：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限制絮凝剂使用、防止溢流水浑浊、防止压耙、避免停产</a:t>
            </a:r>
            <a:endParaRPr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06FF758-8EAB-894F-88FD-29A59757E09A}"/>
              </a:ext>
            </a:extLst>
          </p:cNvPr>
          <p:cNvSpPr txBox="1"/>
          <p:nvPr/>
        </p:nvSpPr>
        <p:spPr>
          <a:xfrm>
            <a:off x="176646" y="5036865"/>
            <a:ext cx="123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絮凝剂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B13334D-A9F9-314E-A27B-97B8A8480477}"/>
              </a:ext>
            </a:extLst>
          </p:cNvPr>
          <p:cNvSpPr txBox="1"/>
          <p:nvPr/>
        </p:nvSpPr>
        <p:spPr>
          <a:xfrm>
            <a:off x="4707487" y="5084284"/>
            <a:ext cx="123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底流泵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36044AD-5027-F340-9E81-5D9461EDBD0B}"/>
              </a:ext>
            </a:extLst>
          </p:cNvPr>
          <p:cNvGrpSpPr/>
          <p:nvPr/>
        </p:nvGrpSpPr>
        <p:grpSpPr>
          <a:xfrm>
            <a:off x="2322189" y="4735419"/>
            <a:ext cx="1949647" cy="971814"/>
            <a:chOff x="2087661" y="4580078"/>
            <a:chExt cx="1949647" cy="97181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14E3704-AC01-CB49-9E26-82CC97D7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494" y="4580078"/>
              <a:ext cx="971814" cy="971814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9B79218-B3F9-AA41-9DDA-F108834814B9}"/>
                </a:ext>
              </a:extLst>
            </p:cNvPr>
            <p:cNvSpPr txBox="1"/>
            <p:nvPr/>
          </p:nvSpPr>
          <p:spPr>
            <a:xfrm>
              <a:off x="2087661" y="4907310"/>
              <a:ext cx="1233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泥层高度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FD59E30-2039-C743-882A-1BB47557AFF1}"/>
              </a:ext>
            </a:extLst>
          </p:cNvPr>
          <p:cNvGrpSpPr/>
          <p:nvPr/>
        </p:nvGrpSpPr>
        <p:grpSpPr>
          <a:xfrm>
            <a:off x="6853697" y="4735419"/>
            <a:ext cx="1949647" cy="971814"/>
            <a:chOff x="2087661" y="4580078"/>
            <a:chExt cx="1949647" cy="971814"/>
          </a:xfrm>
        </p:grpSpPr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CB7B19A1-7A48-084C-BBEB-BBEABED2F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494" y="4580078"/>
              <a:ext cx="971814" cy="971814"/>
            </a:xfrm>
            <a:prstGeom prst="rect">
              <a:avLst/>
            </a:prstGeom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CA0DF40-7725-B34C-A5B3-07E1063E3169}"/>
                </a:ext>
              </a:extLst>
            </p:cNvPr>
            <p:cNvSpPr txBox="1"/>
            <p:nvPr/>
          </p:nvSpPr>
          <p:spPr>
            <a:xfrm>
              <a:off x="2087661" y="4907310"/>
              <a:ext cx="1233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泥层高度</a:t>
              </a: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61F22741-FFC4-6A4C-ADAC-AE1FD71C9FD3}"/>
              </a:ext>
            </a:extLst>
          </p:cNvPr>
          <p:cNvSpPr/>
          <p:nvPr/>
        </p:nvSpPr>
        <p:spPr>
          <a:xfrm>
            <a:off x="2044504" y="5062651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~</a:t>
            </a:r>
            <a:endParaRPr lang="zh-CN" altLang="en-US" sz="28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DF73E7A-50CA-584E-880B-10656665B9D5}"/>
              </a:ext>
            </a:extLst>
          </p:cNvPr>
          <p:cNvSpPr/>
          <p:nvPr/>
        </p:nvSpPr>
        <p:spPr>
          <a:xfrm>
            <a:off x="6578202" y="5042031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~</a:t>
            </a:r>
            <a:endParaRPr lang="zh-CN" altLang="en-US" sz="2800" dirty="0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280E273F-AB63-DD43-820A-E28AA9A47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7155" y="4735419"/>
            <a:ext cx="971816" cy="971816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DE63FCAF-4923-1C4E-897F-7EA6C0EE4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55157" y="4735417"/>
            <a:ext cx="971816" cy="9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524269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2.9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核心控制点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灰砂比智能测算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A134E2-1E85-534A-907F-97BEE1038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47" y="1706652"/>
            <a:ext cx="1819912" cy="2093681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ADC376D7-AFFA-754E-802B-17E11490AFE1}"/>
              </a:ext>
            </a:extLst>
          </p:cNvPr>
          <p:cNvSpPr/>
          <p:nvPr/>
        </p:nvSpPr>
        <p:spPr>
          <a:xfrm rot="10800000">
            <a:off x="4393837" y="3240349"/>
            <a:ext cx="160407" cy="3906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950EBD-FA1D-5C45-B21A-E80BEE12D517}"/>
              </a:ext>
            </a:extLst>
          </p:cNvPr>
          <p:cNvSpPr txBox="1"/>
          <p:nvPr/>
        </p:nvSpPr>
        <p:spPr>
          <a:xfrm>
            <a:off x="4598022" y="3244334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充填体高度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679714-B098-384B-BF25-50910E18E5E9}"/>
              </a:ext>
            </a:extLst>
          </p:cNvPr>
          <p:cNvSpPr txBox="1"/>
          <p:nvPr/>
        </p:nvSpPr>
        <p:spPr>
          <a:xfrm>
            <a:off x="2610349" y="4007528"/>
            <a:ext cx="165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采场三维结构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50091-F183-974D-96B0-86183918FC20}"/>
              </a:ext>
            </a:extLst>
          </p:cNvPr>
          <p:cNvSpPr txBox="1"/>
          <p:nvPr/>
        </p:nvSpPr>
        <p:spPr>
          <a:xfrm>
            <a:off x="176646" y="3261635"/>
            <a:ext cx="15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累计充填方量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70ECE84-2ECD-0840-BF86-92BEFEC1936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731146" y="3446301"/>
            <a:ext cx="66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DA09932-1057-E84C-90DC-C54653C9B196}"/>
              </a:ext>
            </a:extLst>
          </p:cNvPr>
          <p:cNvSpPr/>
          <p:nvPr/>
        </p:nvSpPr>
        <p:spPr>
          <a:xfrm>
            <a:off x="6853561" y="3240349"/>
            <a:ext cx="150032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对比测算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91AD8DF-E8F4-2541-A18B-52DB903250F1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6009572" y="3425015"/>
            <a:ext cx="843989" cy="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495E02C-DF51-3F42-B562-5434A71DF6BE}"/>
              </a:ext>
            </a:extLst>
          </p:cNvPr>
          <p:cNvCxnSpPr>
            <a:endCxn id="15" idx="0"/>
          </p:cNvCxnSpPr>
          <p:nvPr/>
        </p:nvCxnSpPr>
        <p:spPr>
          <a:xfrm>
            <a:off x="7603724" y="2130641"/>
            <a:ext cx="1" cy="11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4817DD6-2A88-EB42-9F41-BBE0C9CFA92D}"/>
              </a:ext>
            </a:extLst>
          </p:cNvPr>
          <p:cNvSpPr txBox="1"/>
          <p:nvPr/>
        </p:nvSpPr>
        <p:spPr>
          <a:xfrm>
            <a:off x="6960092" y="1438143"/>
            <a:ext cx="150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膏体强度实验数据库</a:t>
            </a:r>
          </a:p>
        </p:txBody>
      </p: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4ECB4363-AF40-6348-9A58-D7EC5470E0EF}"/>
              </a:ext>
            </a:extLst>
          </p:cNvPr>
          <p:cNvCxnSpPr>
            <a:cxnSpLocks/>
            <a:stCxn id="15" idx="2"/>
            <a:endCxn id="33" idx="3"/>
          </p:cNvCxnSpPr>
          <p:nvPr/>
        </p:nvCxnSpPr>
        <p:spPr>
          <a:xfrm rot="5400000">
            <a:off x="5771030" y="3068902"/>
            <a:ext cx="1291917" cy="2373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C4D3A35-1585-7A4B-89C0-9C1D72CC4B25}"/>
              </a:ext>
            </a:extLst>
          </p:cNvPr>
          <p:cNvSpPr txBox="1"/>
          <p:nvPr/>
        </p:nvSpPr>
        <p:spPr>
          <a:xfrm>
            <a:off x="5100222" y="2221410"/>
            <a:ext cx="165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矿区信息</a:t>
            </a:r>
          </a:p>
        </p:txBody>
      </p: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195D3E04-060F-F84A-86EE-C729F8B4C04F}"/>
              </a:ext>
            </a:extLst>
          </p:cNvPr>
          <p:cNvCxnSpPr>
            <a:cxnSpLocks/>
            <a:stCxn id="4" idx="3"/>
            <a:endCxn id="15" idx="3"/>
          </p:cNvCxnSpPr>
          <p:nvPr/>
        </p:nvCxnSpPr>
        <p:spPr>
          <a:xfrm>
            <a:off x="4350059" y="2753493"/>
            <a:ext cx="4003829" cy="671522"/>
          </a:xfrm>
          <a:prstGeom prst="bentConnector3">
            <a:avLst>
              <a:gd name="adj1" fmla="val 1057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A48FF4B-F2E1-234C-9F85-1F8CBC027E36}"/>
              </a:ext>
            </a:extLst>
          </p:cNvPr>
          <p:cNvSpPr txBox="1"/>
          <p:nvPr/>
        </p:nvSpPr>
        <p:spPr>
          <a:xfrm>
            <a:off x="6009572" y="4391254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推荐灰砂比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D2D66C-DD0C-1C4B-AC22-130A160174F2}"/>
              </a:ext>
            </a:extLst>
          </p:cNvPr>
          <p:cNvSpPr/>
          <p:nvPr/>
        </p:nvSpPr>
        <p:spPr>
          <a:xfrm>
            <a:off x="3965794" y="4584055"/>
            <a:ext cx="1264456" cy="635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水泥投放控制回路</a:t>
            </a:r>
          </a:p>
        </p:txBody>
      </p:sp>
      <p:sp>
        <p:nvSpPr>
          <p:cNvPr id="38" name="文本框 50">
            <a:extLst>
              <a:ext uri="{FF2B5EF4-FFF2-40B4-BE49-F238E27FC236}">
                <a16:creationId xmlns:a16="http://schemas.microsoft.com/office/drawing/2014/main" id="{5D6CD5A1-E43F-CD47-A649-52513A68F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78" y="5963463"/>
            <a:ext cx="7912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核心目标：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精确智能测算灰砂比，削减水泥添加量、稳定膏体强度</a:t>
            </a:r>
          </a:p>
        </p:txBody>
      </p:sp>
    </p:spTree>
    <p:extLst>
      <p:ext uri="{BB962C8B-B14F-4D97-AF65-F5344CB8AC3E}">
        <p14:creationId xmlns:p14="http://schemas.microsoft.com/office/powerpoint/2010/main" val="353091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8">
            <a:extLst>
              <a:ext uri="{FF2B5EF4-FFF2-40B4-BE49-F238E27FC236}">
                <a16:creationId xmlns:a16="http://schemas.microsoft.com/office/drawing/2014/main" id="{1E4B5434-1C21-464E-B26A-7079C4A35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524269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2.10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辅助监测手段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监测数据矫正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BCD4EC-88CC-C843-BA36-0A3DC025509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6F36B0-7A23-C64A-8CF0-2B02599FB0B0}"/>
              </a:ext>
            </a:extLst>
          </p:cNvPr>
          <p:cNvSpPr txBox="1"/>
          <p:nvPr/>
        </p:nvSpPr>
        <p:spPr>
          <a:xfrm>
            <a:off x="-125431" y="1210002"/>
            <a:ext cx="831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利用监测项之间的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信息相关性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，分析仪表工作状态、并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修正监测误差</a:t>
            </a:r>
            <a:endParaRPr kumimoji="1" lang="zh-C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F3A30FE-CD3F-1141-88A6-C28366949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0889" y="2091149"/>
            <a:ext cx="13237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09EDA8B-77B5-FD44-83B7-5E6428080869}"/>
              </a:ext>
            </a:extLst>
          </p:cNvPr>
          <p:cNvGrpSpPr/>
          <p:nvPr/>
        </p:nvGrpSpPr>
        <p:grpSpPr>
          <a:xfrm>
            <a:off x="1635999" y="1687302"/>
            <a:ext cx="5495028" cy="2611503"/>
            <a:chOff x="1316822" y="1989224"/>
            <a:chExt cx="5495028" cy="261150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02899B-4730-E743-813F-00B6CF9E5152}"/>
                </a:ext>
              </a:extLst>
            </p:cNvPr>
            <p:cNvSpPr/>
            <p:nvPr/>
          </p:nvSpPr>
          <p:spPr>
            <a:xfrm>
              <a:off x="1316822" y="2701359"/>
              <a:ext cx="1166549" cy="116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监测值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76D4067-D142-4A47-88BF-BF6F91FC8C2B}"/>
                </a:ext>
              </a:extLst>
            </p:cNvPr>
            <p:cNvSpPr/>
            <p:nvPr/>
          </p:nvSpPr>
          <p:spPr>
            <a:xfrm>
              <a:off x="5897450" y="3686327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监测值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747C207-C287-1449-839B-574D7D398943}"/>
                </a:ext>
              </a:extLst>
            </p:cNvPr>
            <p:cNvSpPr/>
            <p:nvPr/>
          </p:nvSpPr>
          <p:spPr>
            <a:xfrm>
              <a:off x="5897450" y="198922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监测值</a:t>
              </a:r>
            </a:p>
          </p:txBody>
        </p: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2023BB41-1C9C-D14C-89C3-BE654DFFA58B}"/>
                </a:ext>
              </a:extLst>
            </p:cNvPr>
            <p:cNvCxnSpPr>
              <a:cxnSpLocks/>
              <a:stCxn id="19" idx="2"/>
              <a:endCxn id="21" idx="6"/>
            </p:cNvCxnSpPr>
            <p:nvPr/>
          </p:nvCxnSpPr>
          <p:spPr>
            <a:xfrm flipH="1">
              <a:off x="5123055" y="2446424"/>
              <a:ext cx="774395" cy="838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CBB1CE5-E7D2-2B47-A084-47C3752D925E}"/>
                </a:ext>
              </a:extLst>
            </p:cNvPr>
            <p:cNvSpPr/>
            <p:nvPr/>
          </p:nvSpPr>
          <p:spPr>
            <a:xfrm>
              <a:off x="3956506" y="2701263"/>
              <a:ext cx="1166549" cy="116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理论值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399365A7-514D-1647-8F3C-1918C3EF736B}"/>
                </a:ext>
              </a:extLst>
            </p:cNvPr>
            <p:cNvCxnSpPr>
              <a:cxnSpLocks/>
              <a:stCxn id="18" idx="2"/>
              <a:endCxn id="21" idx="6"/>
            </p:cNvCxnSpPr>
            <p:nvPr/>
          </p:nvCxnSpPr>
          <p:spPr>
            <a:xfrm flipH="1" flipV="1">
              <a:off x="5123055" y="3284538"/>
              <a:ext cx="774395" cy="858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86B73CE-308A-9B44-98B3-0C916A2C52A7}"/>
                    </a:ext>
                  </a:extLst>
                </p:cNvPr>
                <p:cNvSpPr/>
                <p:nvPr/>
              </p:nvSpPr>
              <p:spPr>
                <a:xfrm>
                  <a:off x="3901369" y="3907558"/>
                  <a:ext cx="12928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86B73CE-308A-9B44-98B3-0C916A2C5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1369" y="3907558"/>
                  <a:ext cx="1292854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05934B9-BE11-7B40-AD1E-2BD1E4719C5F}"/>
                    </a:ext>
                  </a:extLst>
                </p:cNvPr>
                <p:cNvSpPr/>
                <p:nvPr/>
              </p:nvSpPr>
              <p:spPr>
                <a:xfrm>
                  <a:off x="1840447" y="3907558"/>
                  <a:ext cx="3874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05934B9-BE11-7B40-AD1E-2BD1E4719C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0447" y="3907558"/>
                  <a:ext cx="38747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7C853EF-CB39-3D4F-BDD9-80A7C9FFEE78}"/>
                </a:ext>
              </a:extLst>
            </p:cNvPr>
            <p:cNvSpPr txBox="1"/>
            <p:nvPr/>
          </p:nvSpPr>
          <p:spPr>
            <a:xfrm>
              <a:off x="5417783" y="2430618"/>
              <a:ext cx="5348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推算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分布估计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9472375D-FB21-244B-A203-F5700D070091}"/>
                </a:ext>
              </a:extLst>
            </p:cNvPr>
            <p:cNvCxnSpPr>
              <a:cxnSpLocks/>
              <a:stCxn id="21" idx="2"/>
              <a:endCxn id="3" idx="6"/>
            </p:cNvCxnSpPr>
            <p:nvPr/>
          </p:nvCxnSpPr>
          <p:spPr>
            <a:xfrm flipH="1">
              <a:off x="2483371" y="3284538"/>
              <a:ext cx="1473135" cy="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D163D1A-B517-D642-8753-72ABDAC23FFF}"/>
                </a:ext>
              </a:extLst>
            </p:cNvPr>
            <p:cNvSpPr txBox="1"/>
            <p:nvPr/>
          </p:nvSpPr>
          <p:spPr>
            <a:xfrm>
              <a:off x="2988918" y="2877328"/>
              <a:ext cx="931653" cy="378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校验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9016367-C731-FC4F-B1DB-D0C8516D71C7}"/>
                  </a:ext>
                </a:extLst>
              </p:cNvPr>
              <p:cNvSpPr txBox="1"/>
              <p:nvPr/>
            </p:nvSpPr>
            <p:spPr>
              <a:xfrm>
                <a:off x="2713692" y="4428518"/>
                <a:ext cx="150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))~</m:t>
                      </m:r>
                    </m:oMath>
                  </m:oMathPara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9016367-C731-FC4F-B1DB-D0C8516D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692" y="4428518"/>
                <a:ext cx="1508362" cy="276999"/>
              </a:xfrm>
              <a:prstGeom prst="rect">
                <a:avLst/>
              </a:prstGeom>
              <a:blipFill>
                <a:blip r:embed="rId4"/>
                <a:stretch>
                  <a:fillRect l="-2521" r="-840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1565D272-306B-A743-A22B-5CF389008148}"/>
              </a:ext>
            </a:extLst>
          </p:cNvPr>
          <p:cNvSpPr/>
          <p:nvPr/>
        </p:nvSpPr>
        <p:spPr>
          <a:xfrm>
            <a:off x="4212822" y="4492870"/>
            <a:ext cx="1325691" cy="1341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07421EA-2158-3F40-A32F-42B27F162FF4}"/>
              </a:ext>
            </a:extLst>
          </p:cNvPr>
          <p:cNvSpPr/>
          <p:nvPr/>
        </p:nvSpPr>
        <p:spPr>
          <a:xfrm>
            <a:off x="5538513" y="4492870"/>
            <a:ext cx="1325691" cy="1341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78CF8E3-1CAD-0148-A9E7-9D46C83DFDDC}"/>
              </a:ext>
            </a:extLst>
          </p:cNvPr>
          <p:cNvSpPr/>
          <p:nvPr/>
        </p:nvSpPr>
        <p:spPr>
          <a:xfrm>
            <a:off x="6864204" y="4492870"/>
            <a:ext cx="1325691" cy="1341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770B890-E17F-9848-9865-5CF350BB2065}"/>
                  </a:ext>
                </a:extLst>
              </p:cNvPr>
              <p:cNvSpPr/>
              <p:nvPr/>
            </p:nvSpPr>
            <p:spPr>
              <a:xfrm>
                <a:off x="4035518" y="4688072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770B890-E17F-9848-9865-5CF350BB2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18" y="4688072"/>
                <a:ext cx="3818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70E1E9F-A76D-6B4B-9472-05EFDFB1DB38}"/>
                  </a:ext>
                </a:extLst>
              </p:cNvPr>
              <p:cNvSpPr/>
              <p:nvPr/>
            </p:nvSpPr>
            <p:spPr>
              <a:xfrm>
                <a:off x="5292048" y="4699324"/>
                <a:ext cx="4000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70E1E9F-A76D-6B4B-9472-05EFDFB1D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48" y="4699324"/>
                <a:ext cx="40004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341F2A1-A306-1147-9B42-99B072D3F385}"/>
                  </a:ext>
                </a:extLst>
              </p:cNvPr>
              <p:cNvSpPr/>
              <p:nvPr/>
            </p:nvSpPr>
            <p:spPr>
              <a:xfrm>
                <a:off x="6672196" y="4694486"/>
                <a:ext cx="3816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341F2A1-A306-1147-9B42-99B072D3F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96" y="4694486"/>
                <a:ext cx="381643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1817DDA-8B85-E944-9D95-3393644EBB85}"/>
                  </a:ext>
                </a:extLst>
              </p:cNvPr>
              <p:cNvSpPr/>
              <p:nvPr/>
            </p:nvSpPr>
            <p:spPr>
              <a:xfrm>
                <a:off x="8033942" y="4694486"/>
                <a:ext cx="4491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1817DDA-8B85-E944-9D95-3393644EB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942" y="4694486"/>
                <a:ext cx="4491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CD6037B-D1B8-0A46-8E75-3F3DA92FBB6F}"/>
                  </a:ext>
                </a:extLst>
              </p:cNvPr>
              <p:cNvSpPr txBox="1"/>
              <p:nvPr/>
            </p:nvSpPr>
            <p:spPr>
              <a:xfrm>
                <a:off x="711396" y="4370126"/>
                <a:ext cx="2275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监测值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的正确性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CD6037B-D1B8-0A46-8E75-3F3DA92FB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96" y="4370126"/>
                <a:ext cx="2275430" cy="369332"/>
              </a:xfrm>
              <a:prstGeom prst="rect">
                <a:avLst/>
              </a:prstGeom>
              <a:blipFill>
                <a:blip r:embed="rId9"/>
                <a:stretch>
                  <a:fillRect l="-222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20C579E8-0418-0943-9043-41744CA9C5DC}"/>
              </a:ext>
            </a:extLst>
          </p:cNvPr>
          <p:cNvSpPr txBox="1"/>
          <p:nvPr/>
        </p:nvSpPr>
        <p:spPr>
          <a:xfrm>
            <a:off x="4142333" y="4809731"/>
            <a:ext cx="139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舍弃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说明仪表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已经损坏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58256E5-42C3-754F-8264-54A2C92E1636}"/>
                  </a:ext>
                </a:extLst>
              </p:cNvPr>
              <p:cNvSpPr txBox="1"/>
              <p:nvPr/>
            </p:nvSpPr>
            <p:spPr>
              <a:xfrm>
                <a:off x="5373860" y="4810228"/>
                <a:ext cx="18074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矫正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58256E5-42C3-754F-8264-54A2C92E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60" y="4810228"/>
                <a:ext cx="1807461" cy="923330"/>
              </a:xfrm>
              <a:prstGeom prst="rect">
                <a:avLst/>
              </a:prstGeom>
              <a:blipFill>
                <a:blip r:embed="rId10"/>
                <a:stretch>
                  <a:fillRect t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FC1FA677-7ABD-164F-8790-3B17AEACFC60}"/>
              </a:ext>
            </a:extLst>
          </p:cNvPr>
          <p:cNvSpPr txBox="1"/>
          <p:nvPr/>
        </p:nvSpPr>
        <p:spPr>
          <a:xfrm>
            <a:off x="6747592" y="4809733"/>
            <a:ext cx="180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监测正常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D604F1-302A-D14B-B0E2-AE697B70ACC3}"/>
              </a:ext>
            </a:extLst>
          </p:cNvPr>
          <p:cNvSpPr txBox="1"/>
          <p:nvPr/>
        </p:nvSpPr>
        <p:spPr>
          <a:xfrm>
            <a:off x="932906" y="5903628"/>
            <a:ext cx="780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场景实例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水泥微粉秤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示数不准，用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螺旋给料机的转速频率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间接计算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场景实例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泥层高度计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示数不准，用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泥层压力计、底流浓度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间接计算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564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279009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2.11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三维可视化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井下管道输送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53C9CF-03BD-C848-9A84-F7FCBAB76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0" b="24804"/>
          <a:stretch/>
        </p:blipFill>
        <p:spPr>
          <a:xfrm>
            <a:off x="278276" y="4086559"/>
            <a:ext cx="6092546" cy="24383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12346-A39C-394C-A07E-D2A74F0B1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62" b="11049"/>
          <a:stretch/>
        </p:blipFill>
        <p:spPr>
          <a:xfrm>
            <a:off x="273420" y="1140341"/>
            <a:ext cx="6096925" cy="24382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9C4C6B-62BE-4E43-AACF-F6F4DA37C748}"/>
              </a:ext>
            </a:extLst>
          </p:cNvPr>
          <p:cNvSpPr/>
          <p:nvPr/>
        </p:nvSpPr>
        <p:spPr>
          <a:xfrm>
            <a:off x="6527321" y="1778235"/>
            <a:ext cx="25367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井下管道分布：支持点击、放缩、旋转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实时显示压力表示数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存在空气柱的空管区域报警提示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83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75F0FBC0-4DE3-473F-A124-7A6DFFCF9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65" y="353717"/>
            <a:ext cx="3375555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51433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汇报提纲</a:t>
            </a:r>
            <a:endParaRPr lang="en-US" altLang="zh-CN" sz="2000" dirty="0">
              <a:solidFill>
                <a:srgbClr val="0B3EA2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BBDCCB0-E5CE-4A93-B3A5-48A3C110A7A8}"/>
              </a:ext>
            </a:extLst>
          </p:cNvPr>
          <p:cNvGrpSpPr/>
          <p:nvPr/>
        </p:nvGrpSpPr>
        <p:grpSpPr>
          <a:xfrm>
            <a:off x="570796" y="1010830"/>
            <a:ext cx="1908000" cy="896"/>
            <a:chOff x="649957" y="1345473"/>
            <a:chExt cx="3269651" cy="1194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155D60A-3AF6-4B77-8235-4B91CB185A0A}"/>
                </a:ext>
              </a:extLst>
            </p:cNvPr>
            <p:cNvCxnSpPr/>
            <p:nvPr/>
          </p:nvCxnSpPr>
          <p:spPr>
            <a:xfrm flipV="1">
              <a:off x="649957" y="1345473"/>
              <a:ext cx="1029406" cy="1194"/>
            </a:xfrm>
            <a:prstGeom prst="line">
              <a:avLst/>
            </a:prstGeom>
            <a:ln w="38100">
              <a:solidFill>
                <a:srgbClr val="0D4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8699816-7C3F-463D-ADC1-04967F0327C2}"/>
                </a:ext>
              </a:extLst>
            </p:cNvPr>
            <p:cNvCxnSpPr/>
            <p:nvPr/>
          </p:nvCxnSpPr>
          <p:spPr>
            <a:xfrm flipV="1">
              <a:off x="1471608" y="1345473"/>
              <a:ext cx="2448000" cy="1194"/>
            </a:xfrm>
            <a:prstGeom prst="line">
              <a:avLst/>
            </a:prstGeom>
            <a:ln w="3175">
              <a:solidFill>
                <a:srgbClr val="0D4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圆角矩形 16">
            <a:extLst>
              <a:ext uri="{FF2B5EF4-FFF2-40B4-BE49-F238E27FC236}">
                <a16:creationId xmlns:a16="http://schemas.microsoft.com/office/drawing/2014/main" id="{F0E1E685-028D-4A49-8D79-CC6085651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2" y="1989603"/>
            <a:ext cx="952500" cy="600165"/>
          </a:xfrm>
          <a:prstGeom prst="roundRect">
            <a:avLst>
              <a:gd name="adj" fmla="val 10027"/>
            </a:avLst>
          </a:prstGeom>
          <a:solidFill>
            <a:srgbClr val="0B3EA2"/>
          </a:solidFill>
          <a:ln w="9525" cmpd="sng">
            <a:solidFill>
              <a:srgbClr val="0B3EA2"/>
            </a:solidFill>
            <a:rou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/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仿宋" panose="02010609060101010101" pitchFamily="49" charset="-122"/>
              </a:rPr>
              <a:t>01</a:t>
            </a:r>
            <a:endParaRPr lang="zh-CN" altLang="en-US" sz="2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82" charset="2"/>
              <a:ea typeface="仿宋" panose="02010609060101010101" pitchFamily="49" charset="-122"/>
            </a:endParaRPr>
          </a:p>
        </p:txBody>
      </p:sp>
      <p:sp>
        <p:nvSpPr>
          <p:cNvPr id="74" name="Rectangle 120">
            <a:extLst>
              <a:ext uri="{FF2B5EF4-FFF2-40B4-BE49-F238E27FC236}">
                <a16:creationId xmlns:a16="http://schemas.microsoft.com/office/drawing/2014/main" id="{7EA8B9AC-CD4A-4B87-B24B-784F7322B3C1}"/>
              </a:ext>
            </a:extLst>
          </p:cNvPr>
          <p:cNvSpPr/>
          <p:nvPr/>
        </p:nvSpPr>
        <p:spPr>
          <a:xfrm>
            <a:off x="3129174" y="2012684"/>
            <a:ext cx="40204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324"/>
            <a:r>
              <a:rPr lang="zh-CN" altLang="en-US" sz="30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项目背景</a:t>
            </a:r>
            <a:endParaRPr lang="id-ID" sz="3000" b="1" dirty="0">
              <a:solidFill>
                <a:srgbClr val="0B3EA2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EE5AA47-0DD5-4EE9-9859-908A86900428}"/>
              </a:ext>
            </a:extLst>
          </p:cNvPr>
          <p:cNvCxnSpPr/>
          <p:nvPr/>
        </p:nvCxnSpPr>
        <p:spPr>
          <a:xfrm>
            <a:off x="2674620" y="2603033"/>
            <a:ext cx="4536000" cy="0"/>
          </a:xfrm>
          <a:prstGeom prst="line">
            <a:avLst/>
          </a:prstGeom>
          <a:ln>
            <a:solidFill>
              <a:srgbClr val="0B3E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16">
            <a:extLst>
              <a:ext uri="{FF2B5EF4-FFF2-40B4-BE49-F238E27FC236}">
                <a16:creationId xmlns:a16="http://schemas.microsoft.com/office/drawing/2014/main" id="{1F7F8466-B828-4A93-B23A-CD4233FE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2" y="3567645"/>
            <a:ext cx="952500" cy="600165"/>
          </a:xfrm>
          <a:prstGeom prst="roundRect">
            <a:avLst>
              <a:gd name="adj" fmla="val 10027"/>
            </a:avLst>
          </a:prstGeom>
          <a:solidFill>
            <a:srgbClr val="0B3EA2"/>
          </a:solidFill>
          <a:ln w="9525" cmpd="sng">
            <a:solidFill>
              <a:srgbClr val="0B3EA2"/>
            </a:solidFill>
            <a:rou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/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仿宋" panose="02010609060101010101" pitchFamily="49" charset="-122"/>
              </a:rPr>
              <a:t>02</a:t>
            </a:r>
            <a:endParaRPr lang="zh-CN" altLang="en-US" sz="2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82" charset="2"/>
              <a:ea typeface="仿宋" panose="02010609060101010101" pitchFamily="49" charset="-122"/>
            </a:endParaRPr>
          </a:p>
        </p:txBody>
      </p:sp>
      <p:sp>
        <p:nvSpPr>
          <p:cNvPr id="93" name="Rectangle 120">
            <a:extLst>
              <a:ext uri="{FF2B5EF4-FFF2-40B4-BE49-F238E27FC236}">
                <a16:creationId xmlns:a16="http://schemas.microsoft.com/office/drawing/2014/main" id="{324C6E06-BA07-4DE9-8F55-A29B01FF4541}"/>
              </a:ext>
            </a:extLst>
          </p:cNvPr>
          <p:cNvSpPr/>
          <p:nvPr/>
        </p:nvSpPr>
        <p:spPr>
          <a:xfrm>
            <a:off x="3129174" y="3590726"/>
            <a:ext cx="40204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324"/>
            <a:r>
              <a:rPr lang="zh-CN" altLang="en-US" sz="30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智能控制系统</a:t>
            </a: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F6F7972-54EC-4D77-8BB2-4E99B7193A7F}"/>
              </a:ext>
            </a:extLst>
          </p:cNvPr>
          <p:cNvCxnSpPr/>
          <p:nvPr/>
        </p:nvCxnSpPr>
        <p:spPr>
          <a:xfrm>
            <a:off x="2674620" y="4181075"/>
            <a:ext cx="4536000" cy="0"/>
          </a:xfrm>
          <a:prstGeom prst="line">
            <a:avLst/>
          </a:prstGeom>
          <a:ln>
            <a:solidFill>
              <a:srgbClr val="0B3E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圆角矩形 16">
            <a:extLst>
              <a:ext uri="{FF2B5EF4-FFF2-40B4-BE49-F238E27FC236}">
                <a16:creationId xmlns:a16="http://schemas.microsoft.com/office/drawing/2014/main" id="{8970975F-B780-4905-8AD8-56BB0AE60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2" y="5060463"/>
            <a:ext cx="952500" cy="600165"/>
          </a:xfrm>
          <a:prstGeom prst="roundRect">
            <a:avLst>
              <a:gd name="adj" fmla="val 10027"/>
            </a:avLst>
          </a:prstGeom>
          <a:solidFill>
            <a:srgbClr val="0B3EA2"/>
          </a:solidFill>
          <a:ln w="9525" cmpd="sng">
            <a:solidFill>
              <a:srgbClr val="0B3EA2"/>
            </a:solidFill>
            <a:rou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/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仿宋" panose="02010609060101010101" pitchFamily="49" charset="-122"/>
              </a:rPr>
              <a:t>03</a:t>
            </a:r>
            <a:endParaRPr lang="zh-CN" altLang="en-US" sz="2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82" charset="2"/>
              <a:ea typeface="仿宋" panose="02010609060101010101" pitchFamily="49" charset="-122"/>
            </a:endParaRPr>
          </a:p>
        </p:txBody>
      </p:sp>
      <p:sp>
        <p:nvSpPr>
          <p:cNvPr id="97" name="Rectangle 120">
            <a:extLst>
              <a:ext uri="{FF2B5EF4-FFF2-40B4-BE49-F238E27FC236}">
                <a16:creationId xmlns:a16="http://schemas.microsoft.com/office/drawing/2014/main" id="{6BFDC5F4-54FD-4933-B5FE-5370C7826A9C}"/>
              </a:ext>
            </a:extLst>
          </p:cNvPr>
          <p:cNvSpPr/>
          <p:nvPr/>
        </p:nvSpPr>
        <p:spPr>
          <a:xfrm>
            <a:off x="3129174" y="5083544"/>
            <a:ext cx="40204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324"/>
            <a:r>
              <a:rPr lang="zh-CN" altLang="en-US" sz="30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可视化平台</a:t>
            </a: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329C5E7-2680-43BB-9241-60EBA21640EA}"/>
              </a:ext>
            </a:extLst>
          </p:cNvPr>
          <p:cNvCxnSpPr/>
          <p:nvPr/>
        </p:nvCxnSpPr>
        <p:spPr>
          <a:xfrm>
            <a:off x="2674620" y="5673893"/>
            <a:ext cx="4536000" cy="0"/>
          </a:xfrm>
          <a:prstGeom prst="line">
            <a:avLst/>
          </a:prstGeom>
          <a:ln>
            <a:solidFill>
              <a:srgbClr val="0B3E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800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638082" cy="108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2.12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三维可视化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充填体状态监测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C137D3-4217-1946-B5F8-30F67C74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6" y="1045625"/>
            <a:ext cx="8478989" cy="4174445"/>
          </a:xfrm>
          <a:prstGeom prst="rect">
            <a:avLst/>
          </a:prstGeom>
        </p:spPr>
      </p:pic>
      <p:sp>
        <p:nvSpPr>
          <p:cNvPr id="5" name="文本框 50">
            <a:extLst>
              <a:ext uri="{FF2B5EF4-FFF2-40B4-BE49-F238E27FC236}">
                <a16:creationId xmlns:a16="http://schemas.microsoft.com/office/drawing/2014/main" id="{9F393E41-3959-9F4F-A57F-9C47797AB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46" y="5932597"/>
            <a:ext cx="7988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实时显示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充填进度，充填浓度、推荐灰砂比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等信息</a:t>
            </a:r>
            <a:endPara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17A349-08B5-B44C-A7C7-5A1BACBBBAFB}"/>
              </a:ext>
            </a:extLst>
          </p:cNvPr>
          <p:cNvSpPr/>
          <p:nvPr/>
        </p:nvSpPr>
        <p:spPr>
          <a:xfrm>
            <a:off x="6975764" y="1496290"/>
            <a:ext cx="755072" cy="311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/>
              <a:t>灰砂比</a:t>
            </a:r>
          </a:p>
        </p:txBody>
      </p:sp>
      <p:pic>
        <p:nvPicPr>
          <p:cNvPr id="6" name="图片 5" descr="图片包含 物体&#10;&#10;描述已自动生成">
            <a:extLst>
              <a:ext uri="{FF2B5EF4-FFF2-40B4-BE49-F238E27FC236}">
                <a16:creationId xmlns:a16="http://schemas.microsoft.com/office/drawing/2014/main" id="{794CDAF7-B56F-994F-88F9-B8A259671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36" y="3328925"/>
            <a:ext cx="2521528" cy="18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4">
            <a:extLst>
              <a:ext uri="{FF2B5EF4-FFF2-40B4-BE49-F238E27FC236}">
                <a16:creationId xmlns:a16="http://schemas.microsoft.com/office/drawing/2014/main" id="{524CC706-2E9D-4B14-8493-737646369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79449"/>
            <a:ext cx="5638800" cy="136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可视化平台</a:t>
            </a:r>
          </a:p>
          <a:p>
            <a:pPr algn="ctr" eaLnBrk="1" hangingPunct="1"/>
            <a:endParaRPr lang="zh-CN" altLang="en-US" sz="4050" b="1" kern="0" dirty="0">
              <a:solidFill>
                <a:srgbClr val="0B3EA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A0E2862-BC46-4582-AC73-616A37CEFBC3}"/>
              </a:ext>
            </a:extLst>
          </p:cNvPr>
          <p:cNvCxnSpPr/>
          <p:nvPr/>
        </p:nvCxnSpPr>
        <p:spPr>
          <a:xfrm>
            <a:off x="2566686" y="3500535"/>
            <a:ext cx="4010628" cy="0"/>
          </a:xfrm>
          <a:prstGeom prst="line">
            <a:avLst/>
          </a:prstGeom>
          <a:ln>
            <a:solidFill>
              <a:srgbClr val="0D47B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710FE5A-A894-4DCC-BC20-DEC4565EE256}"/>
              </a:ext>
            </a:extLst>
          </p:cNvPr>
          <p:cNvSpPr/>
          <p:nvPr/>
        </p:nvSpPr>
        <p:spPr>
          <a:xfrm>
            <a:off x="4060835" y="2067077"/>
            <a:ext cx="1022330" cy="1037696"/>
          </a:xfrm>
          <a:prstGeom prst="roundRect">
            <a:avLst/>
          </a:prstGeom>
          <a:solidFill>
            <a:srgbClr val="0B3EA2"/>
          </a:solidFill>
          <a:ln w="57150">
            <a:solidFill>
              <a:srgbClr val="BD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9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385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33" name="TextBox 108">
            <a:extLst>
              <a:ext uri="{FF2B5EF4-FFF2-40B4-BE49-F238E27FC236}">
                <a16:creationId xmlns:a16="http://schemas.microsoft.com/office/drawing/2014/main" id="{74FB405E-8AC9-4861-BE21-BED0F8F86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432041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开发可视化平台的目的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8E535B-29B5-4218-A3B3-47AE8B15C60E}"/>
              </a:ext>
            </a:extLst>
          </p:cNvPr>
          <p:cNvSpPr/>
          <p:nvPr/>
        </p:nvSpPr>
        <p:spPr>
          <a:xfrm>
            <a:off x="825876" y="1163640"/>
            <a:ext cx="7692190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kern="100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我们与美卓系统的关系？</a:t>
            </a:r>
          </a:p>
        </p:txBody>
      </p:sp>
      <p:sp>
        <p:nvSpPr>
          <p:cNvPr id="9" name="五边形 3">
            <a:extLst>
              <a:ext uri="{FF2B5EF4-FFF2-40B4-BE49-F238E27FC236}">
                <a16:creationId xmlns:a16="http://schemas.microsoft.com/office/drawing/2014/main" id="{C52C3B54-CC75-490B-BB8D-C8D7988F6B65}"/>
              </a:ext>
            </a:extLst>
          </p:cNvPr>
          <p:cNvSpPr/>
          <p:nvPr/>
        </p:nvSpPr>
        <p:spPr>
          <a:xfrm>
            <a:off x="906203" y="1954440"/>
            <a:ext cx="811745" cy="724293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1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378C3AD4-46EC-467F-AC0F-2E0F549699E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54975" y="1949003"/>
            <a:ext cx="1364915" cy="731134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17550B-929B-4CFE-9628-35DB082B62C3}"/>
              </a:ext>
            </a:extLst>
          </p:cNvPr>
          <p:cNvSpPr/>
          <p:nvPr/>
        </p:nvSpPr>
        <p:spPr>
          <a:xfrm>
            <a:off x="2212831" y="1949002"/>
            <a:ext cx="6187159" cy="731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000" dirty="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D95460-47A9-4AF4-B721-ACBCD0069800}"/>
              </a:ext>
            </a:extLst>
          </p:cNvPr>
          <p:cNvSpPr/>
          <p:nvPr/>
        </p:nvSpPr>
        <p:spPr>
          <a:xfrm>
            <a:off x="1966447" y="1897429"/>
            <a:ext cx="7309796" cy="1141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协同工作：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美卓控制现场仪器，我们为现场员工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提供控制决策</a:t>
            </a:r>
            <a:endParaRPr lang="en-US" altLang="zh-CN" b="1" kern="1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			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甚至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解放双手，削减工作量。</a:t>
            </a:r>
            <a:endParaRPr lang="en-US" altLang="zh-CN" b="1" kern="1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1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			</a:t>
            </a:r>
            <a:endParaRPr lang="zh-CN" altLang="en-US" sz="2000" b="1" kern="1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4" name="五边形 3">
            <a:extLst>
              <a:ext uri="{FF2B5EF4-FFF2-40B4-BE49-F238E27FC236}">
                <a16:creationId xmlns:a16="http://schemas.microsoft.com/office/drawing/2014/main" id="{16A0F4B3-0B0A-4857-B0DF-AC0DC308E975}"/>
              </a:ext>
            </a:extLst>
          </p:cNvPr>
          <p:cNvSpPr/>
          <p:nvPr/>
        </p:nvSpPr>
        <p:spPr>
          <a:xfrm>
            <a:off x="906206" y="2866184"/>
            <a:ext cx="812602" cy="724301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5" name="Freeform 1">
            <a:extLst>
              <a:ext uri="{FF2B5EF4-FFF2-40B4-BE49-F238E27FC236}">
                <a16:creationId xmlns:a16="http://schemas.microsoft.com/office/drawing/2014/main" id="{9301F5CD-0ED9-4039-91C9-DF47BB04163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55800" y="2859373"/>
            <a:ext cx="1364762" cy="731141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B9DEB3-B643-45E5-ADCE-956C568A952F}"/>
              </a:ext>
            </a:extLst>
          </p:cNvPr>
          <p:cNvSpPr/>
          <p:nvPr/>
        </p:nvSpPr>
        <p:spPr>
          <a:xfrm>
            <a:off x="1960680" y="2870323"/>
            <a:ext cx="6439311" cy="7311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外部扩展：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我们的系统作为美卓系统的外部扩展，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数据来源于</a:t>
            </a:r>
            <a:endParaRPr lang="en-US" altLang="zh-CN" b="1" kern="1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美卓自控系统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，再利用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美卓的控制接口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实现对设备的控制</a:t>
            </a:r>
            <a:endParaRPr lang="zh-CN" altLang="en-US" sz="2000" b="1" kern="1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963FE97F-49F7-4C2A-89E3-0529A33BB9A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01329" y="3760272"/>
            <a:ext cx="1242978" cy="731133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06A1BD-6040-40BD-9902-1B43E689CA75}"/>
              </a:ext>
            </a:extLst>
          </p:cNvPr>
          <p:cNvSpPr/>
          <p:nvPr/>
        </p:nvSpPr>
        <p:spPr>
          <a:xfrm>
            <a:off x="1966449" y="3760269"/>
            <a:ext cx="6451136" cy="731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锦上添花</a:t>
            </a:r>
            <a:r>
              <a:rPr lang="zh-CN" altLang="en-US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：美卓实现基础生产需要、我们实现</a:t>
            </a:r>
            <a:endParaRPr lang="en-US" altLang="zh-CN" dirty="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b="1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更美观的图表、工况可视化、更高级的控制算法</a:t>
            </a:r>
          </a:p>
        </p:txBody>
      </p:sp>
      <p:sp>
        <p:nvSpPr>
          <p:cNvPr id="29" name="五边形 3">
            <a:extLst>
              <a:ext uri="{FF2B5EF4-FFF2-40B4-BE49-F238E27FC236}">
                <a16:creationId xmlns:a16="http://schemas.microsoft.com/office/drawing/2014/main" id="{4C16FBE7-CFDF-49E3-B007-10AE0501F9DB}"/>
              </a:ext>
            </a:extLst>
          </p:cNvPr>
          <p:cNvSpPr/>
          <p:nvPr/>
        </p:nvSpPr>
        <p:spPr>
          <a:xfrm>
            <a:off x="906206" y="4577791"/>
            <a:ext cx="791560" cy="578853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4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B0773169-95AA-40A7-936C-D3486378DB4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37917" y="4572354"/>
            <a:ext cx="1353274" cy="584320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EEB4A8A-12C6-4DFF-8D0B-86A7959DB79D}"/>
              </a:ext>
            </a:extLst>
          </p:cNvPr>
          <p:cNvSpPr/>
          <p:nvPr/>
        </p:nvSpPr>
        <p:spPr>
          <a:xfrm>
            <a:off x="2189312" y="4572353"/>
            <a:ext cx="6212362" cy="584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000" dirty="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2A92C8D-BAB9-4502-AB8F-A3494FACFD62}"/>
              </a:ext>
            </a:extLst>
          </p:cNvPr>
          <p:cNvSpPr/>
          <p:nvPr/>
        </p:nvSpPr>
        <p:spPr>
          <a:xfrm>
            <a:off x="1936255" y="4643637"/>
            <a:ext cx="6991708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能力互补：美卓更偏重底层自控，我们更偏</a:t>
            </a:r>
            <a:r>
              <a:rPr lang="zh-CN" altLang="en-US" sz="2000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智能算法</a:t>
            </a:r>
          </a:p>
        </p:txBody>
      </p:sp>
      <p:sp>
        <p:nvSpPr>
          <p:cNvPr id="24" name="五边形 3">
            <a:extLst>
              <a:ext uri="{FF2B5EF4-FFF2-40B4-BE49-F238E27FC236}">
                <a16:creationId xmlns:a16="http://schemas.microsoft.com/office/drawing/2014/main" id="{9685802B-6FCF-4A2E-BF17-5D2E718465B3}"/>
              </a:ext>
            </a:extLst>
          </p:cNvPr>
          <p:cNvSpPr/>
          <p:nvPr/>
        </p:nvSpPr>
        <p:spPr>
          <a:xfrm>
            <a:off x="906206" y="3756033"/>
            <a:ext cx="788675" cy="724293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3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0A86903-BADE-4AFB-A0A1-962F011885F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555371" y="1230292"/>
            <a:ext cx="314543" cy="387120"/>
            <a:chOff x="5951984" y="3700008"/>
            <a:chExt cx="320710" cy="394709"/>
          </a:xfrm>
          <a:solidFill>
            <a:srgbClr val="0B3EA2"/>
          </a:solidFill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9BA37A4F-0488-4DD6-A04B-E9A00B8F12DB}"/>
                </a:ext>
              </a:extLst>
            </p:cNvPr>
            <p:cNvSpPr/>
            <p:nvPr/>
          </p:nvSpPr>
          <p:spPr>
            <a:xfrm rot="10800000">
              <a:off x="5951984" y="3853318"/>
              <a:ext cx="320710" cy="241399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36005" rIns="72009" bIns="36005" anchor="ctr"/>
            <a:lstStyle/>
            <a:p>
              <a:pPr algn="ctr">
                <a:defRPr/>
              </a:pPr>
              <a:endParaRPr lang="zh-CN" altLang="en-US" sz="1206"/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11AEC647-0E33-4BF2-8F37-4EC38FD9B2D2}"/>
                </a:ext>
              </a:extLst>
            </p:cNvPr>
            <p:cNvSpPr/>
            <p:nvPr/>
          </p:nvSpPr>
          <p:spPr>
            <a:xfrm rot="10800000">
              <a:off x="5951984" y="3700008"/>
              <a:ext cx="320710" cy="241399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36005" rIns="72009" bIns="36005" anchor="ctr"/>
            <a:lstStyle/>
            <a:p>
              <a:pPr algn="ctr">
                <a:defRPr/>
              </a:pPr>
              <a:endParaRPr lang="zh-CN" altLang="en-US" sz="1206"/>
            </a:p>
          </p:txBody>
        </p:sp>
      </p:grpSp>
      <p:sp>
        <p:nvSpPr>
          <p:cNvPr id="39" name="五边形 3">
            <a:extLst>
              <a:ext uri="{FF2B5EF4-FFF2-40B4-BE49-F238E27FC236}">
                <a16:creationId xmlns:a16="http://schemas.microsoft.com/office/drawing/2014/main" id="{4BB507CE-56B7-A44E-A1C7-4CE70914BA10}"/>
              </a:ext>
            </a:extLst>
          </p:cNvPr>
          <p:cNvSpPr/>
          <p:nvPr/>
        </p:nvSpPr>
        <p:spPr>
          <a:xfrm>
            <a:off x="904523" y="5306585"/>
            <a:ext cx="791560" cy="775549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5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75520346-3731-7B43-B335-48C111BB57D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36234" y="5304072"/>
            <a:ext cx="1353274" cy="782874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E1D6CF8-B52F-FA4D-93B3-26CDDBCAD732}"/>
              </a:ext>
            </a:extLst>
          </p:cNvPr>
          <p:cNvSpPr/>
          <p:nvPr/>
        </p:nvSpPr>
        <p:spPr>
          <a:xfrm>
            <a:off x="1960679" y="5306585"/>
            <a:ext cx="6439311" cy="775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绝对服从：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当发生突发情况，系统可随时关闭，</a:t>
            </a:r>
            <a:endParaRPr lang="en-US" altLang="zh-CN" kern="1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			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切换为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以美卓为主导传统生产模式</a:t>
            </a:r>
            <a:endParaRPr lang="zh-CN" altLang="en-US" sz="2000" b="1" kern="1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05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33" name="TextBox 108">
            <a:extLst>
              <a:ext uri="{FF2B5EF4-FFF2-40B4-BE49-F238E27FC236}">
                <a16:creationId xmlns:a16="http://schemas.microsoft.com/office/drawing/2014/main" id="{74FB405E-8AC9-4861-BE21-BED0F8F86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3961341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可视化平台原型系统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777B5C-71DE-8C4D-932E-98F94ACED238}"/>
              </a:ext>
            </a:extLst>
          </p:cNvPr>
          <p:cNvSpPr txBox="1"/>
          <p:nvPr/>
        </p:nvSpPr>
        <p:spPr>
          <a:xfrm>
            <a:off x="2007871" y="2240518"/>
            <a:ext cx="512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详细内容参加系统原型展示</a:t>
            </a:r>
          </a:p>
        </p:txBody>
      </p:sp>
    </p:spTree>
    <p:extLst>
      <p:ext uri="{BB962C8B-B14F-4D97-AF65-F5344CB8AC3E}">
        <p14:creationId xmlns:p14="http://schemas.microsoft.com/office/powerpoint/2010/main" val="43879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A0E2832-9F20-4555-A178-6836EAED86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09" r="11665" b="-148"/>
          <a:stretch/>
        </p:blipFill>
        <p:spPr>
          <a:xfrm>
            <a:off x="0" y="-1"/>
            <a:ext cx="9145810" cy="68580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58B25F3-0343-4EA7-8F9E-8538FED3A908}"/>
              </a:ext>
            </a:extLst>
          </p:cNvPr>
          <p:cNvSpPr txBox="1"/>
          <p:nvPr/>
        </p:nvSpPr>
        <p:spPr>
          <a:xfrm>
            <a:off x="1259842" y="2699931"/>
            <a:ext cx="6712991" cy="119199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1750" prst="artDeco"/>
              <a:bevelB w="38100" h="38100" prst="relaxedInset"/>
            </a:sp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大 家！          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95132DF-6FF7-49E8-9CE1-74B0F86689C0}"/>
              </a:ext>
            </a:extLst>
          </p:cNvPr>
          <p:cNvGrpSpPr>
            <a:grpSpLocks noChangeAspect="1"/>
          </p:cNvGrpSpPr>
          <p:nvPr/>
        </p:nvGrpSpPr>
        <p:grpSpPr>
          <a:xfrm>
            <a:off x="1035736" y="2024273"/>
            <a:ext cx="7072528" cy="2809454"/>
            <a:chOff x="1865530" y="1696602"/>
            <a:chExt cx="8460940" cy="3460589"/>
          </a:xfrm>
        </p:grpSpPr>
        <p:sp>
          <p:nvSpPr>
            <p:cNvPr id="20" name="圆角矩形 8">
              <a:extLst>
                <a:ext uri="{FF2B5EF4-FFF2-40B4-BE49-F238E27FC236}">
                  <a16:creationId xmlns:a16="http://schemas.microsoft.com/office/drawing/2014/main" id="{9366CD64-14BD-48C5-8444-DED39FBB08EF}"/>
                </a:ext>
              </a:extLst>
            </p:cNvPr>
            <p:cNvSpPr/>
            <p:nvPr/>
          </p:nvSpPr>
          <p:spPr>
            <a:xfrm>
              <a:off x="1865530" y="1696602"/>
              <a:ext cx="8460940" cy="3460589"/>
            </a:xfrm>
            <a:prstGeom prst="roundRect">
              <a:avLst>
                <a:gd name="adj" fmla="val 8249"/>
              </a:avLst>
            </a:prstGeom>
            <a:noFill/>
            <a:ln w="6350" cap="flat" cmpd="sng" algn="ctr">
              <a:solidFill>
                <a:srgbClr val="0B3E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圆角矩形 9">
              <a:extLst>
                <a:ext uri="{FF2B5EF4-FFF2-40B4-BE49-F238E27FC236}">
                  <a16:creationId xmlns:a16="http://schemas.microsoft.com/office/drawing/2014/main" id="{5E8DA576-19CA-497B-A5E1-CF3FEBD0045E}"/>
                </a:ext>
              </a:extLst>
            </p:cNvPr>
            <p:cNvSpPr/>
            <p:nvPr/>
          </p:nvSpPr>
          <p:spPr>
            <a:xfrm>
              <a:off x="2027548" y="1842720"/>
              <a:ext cx="8136904" cy="3168352"/>
            </a:xfrm>
            <a:prstGeom prst="roundRect">
              <a:avLst>
                <a:gd name="adj" fmla="val 8249"/>
              </a:avLst>
            </a:prstGeom>
            <a:noFill/>
            <a:ln w="57150" cap="flat" cmpd="sng" algn="ctr">
              <a:solidFill>
                <a:srgbClr val="0B3E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77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4">
            <a:extLst>
              <a:ext uri="{FF2B5EF4-FFF2-40B4-BE49-F238E27FC236}">
                <a16:creationId xmlns:a16="http://schemas.microsoft.com/office/drawing/2014/main" id="{524CC706-2E9D-4B14-8493-737646369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79451"/>
            <a:ext cx="5638800" cy="6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50" b="1" kern="0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A0E2862-BC46-4582-AC73-616A37CEFBC3}"/>
              </a:ext>
            </a:extLst>
          </p:cNvPr>
          <p:cNvCxnSpPr/>
          <p:nvPr/>
        </p:nvCxnSpPr>
        <p:spPr>
          <a:xfrm>
            <a:off x="2566686" y="3500535"/>
            <a:ext cx="4010628" cy="0"/>
          </a:xfrm>
          <a:prstGeom prst="line">
            <a:avLst/>
          </a:prstGeom>
          <a:ln>
            <a:solidFill>
              <a:srgbClr val="0D47B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710FE5A-A894-4DCC-BC20-DEC4565EE256}"/>
              </a:ext>
            </a:extLst>
          </p:cNvPr>
          <p:cNvSpPr/>
          <p:nvPr/>
        </p:nvSpPr>
        <p:spPr>
          <a:xfrm>
            <a:off x="4060835" y="2067077"/>
            <a:ext cx="1022330" cy="1037696"/>
          </a:xfrm>
          <a:prstGeom prst="roundRect">
            <a:avLst/>
          </a:prstGeom>
          <a:solidFill>
            <a:srgbClr val="0B3EA2"/>
          </a:solidFill>
          <a:ln w="57150">
            <a:solidFill>
              <a:srgbClr val="BD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9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41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>
            <a:extLst>
              <a:ext uri="{FF2B5EF4-FFF2-40B4-BE49-F238E27FC236}">
                <a16:creationId xmlns:a16="http://schemas.microsoft.com/office/drawing/2014/main" id="{93D320B0-356A-554F-B767-38287EB8134A}"/>
              </a:ext>
            </a:extLst>
          </p:cNvPr>
          <p:cNvSpPr/>
          <p:nvPr/>
        </p:nvSpPr>
        <p:spPr>
          <a:xfrm>
            <a:off x="6658328" y="4045507"/>
            <a:ext cx="1945792" cy="23775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805468D-AA77-E447-951C-F4909FEC3627}"/>
              </a:ext>
            </a:extLst>
          </p:cNvPr>
          <p:cNvSpPr txBox="1"/>
          <p:nvPr/>
        </p:nvSpPr>
        <p:spPr>
          <a:xfrm>
            <a:off x="6883547" y="4150167"/>
            <a:ext cx="1650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精细管理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充填进度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灰砂比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膏体质量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C245C1D1-50E8-2A49-81AC-B4B1C37A06DE}"/>
              </a:ext>
            </a:extLst>
          </p:cNvPr>
          <p:cNvSpPr/>
          <p:nvPr/>
        </p:nvSpPr>
        <p:spPr>
          <a:xfrm>
            <a:off x="3523339" y="4045507"/>
            <a:ext cx="1945792" cy="23775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D1F3EC00-654A-844E-9A03-C85F13CF4BB4}"/>
              </a:ext>
            </a:extLst>
          </p:cNvPr>
          <p:cNvSpPr/>
          <p:nvPr/>
        </p:nvSpPr>
        <p:spPr>
          <a:xfrm>
            <a:off x="539880" y="4045507"/>
            <a:ext cx="1945792" cy="23775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Box 108">
            <a:extLst>
              <a:ext uri="{FF2B5EF4-FFF2-40B4-BE49-F238E27FC236}">
                <a16:creationId xmlns:a16="http://schemas.microsoft.com/office/drawing/2014/main" id="{AA98EA79-03F6-AE48-AAEF-D1FC02AB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165978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997F77C1-0D7D-8945-9DF3-126D37A84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48" y="1560589"/>
            <a:ext cx="863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膏体充填的流程是什么？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20">
            <a:extLst>
              <a:ext uri="{FF2B5EF4-FFF2-40B4-BE49-F238E27FC236}">
                <a16:creationId xmlns:a16="http://schemas.microsoft.com/office/drawing/2014/main" id="{D569D7CA-0715-6A4F-B788-F91278D92DD5}"/>
              </a:ext>
            </a:extLst>
          </p:cNvPr>
          <p:cNvGrpSpPr>
            <a:grpSpLocks/>
          </p:cNvGrpSpPr>
          <p:nvPr/>
        </p:nvGrpSpPr>
        <p:grpSpPr bwMode="auto">
          <a:xfrm>
            <a:off x="1046728" y="5686974"/>
            <a:ext cx="7094537" cy="530225"/>
            <a:chOff x="1024819" y="1648235"/>
            <a:chExt cx="7094362" cy="530363"/>
          </a:xfrm>
        </p:grpSpPr>
        <p:grpSp>
          <p:nvGrpSpPr>
            <p:cNvPr id="6" name="组合 1">
              <a:extLst>
                <a:ext uri="{FF2B5EF4-FFF2-40B4-BE49-F238E27FC236}">
                  <a16:creationId xmlns:a16="http://schemas.microsoft.com/office/drawing/2014/main" id="{4EB796D8-E31E-E44B-8EEB-EE40978D1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819" y="1648235"/>
              <a:ext cx="974848" cy="504041"/>
              <a:chOff x="-88609" y="1747643"/>
              <a:chExt cx="2051050" cy="521083"/>
            </a:xfrm>
          </p:grpSpPr>
          <p:sp>
            <p:nvSpPr>
              <p:cNvPr id="15" name="矩形 35">
                <a:extLst>
                  <a:ext uri="{FF2B5EF4-FFF2-40B4-BE49-F238E27FC236}">
                    <a16:creationId xmlns:a16="http://schemas.microsoft.com/office/drawing/2014/main" id="{E1E9B084-AE74-E443-955C-4B15D80FE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131" y="1747643"/>
                <a:ext cx="1891960" cy="521083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 b="1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6" name="TextBox 36">
                <a:extLst>
                  <a:ext uri="{FF2B5EF4-FFF2-40B4-BE49-F238E27FC236}">
                    <a16:creationId xmlns:a16="http://schemas.microsoft.com/office/drawing/2014/main" id="{D93D71EC-CDB4-BD4E-B7C8-A763A77E9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8609" y="1821882"/>
                <a:ext cx="2051050" cy="318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膏体制备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7" name="组合 1">
              <a:extLst>
                <a:ext uri="{FF2B5EF4-FFF2-40B4-BE49-F238E27FC236}">
                  <a16:creationId xmlns:a16="http://schemas.microsoft.com/office/drawing/2014/main" id="{7413B766-9525-8D42-B071-0C39689B2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4576" y="1674557"/>
              <a:ext cx="974848" cy="504041"/>
              <a:chOff x="-88609" y="1747643"/>
              <a:chExt cx="2051050" cy="521083"/>
            </a:xfrm>
          </p:grpSpPr>
          <p:sp>
            <p:nvSpPr>
              <p:cNvPr id="13" name="矩形 35">
                <a:extLst>
                  <a:ext uri="{FF2B5EF4-FFF2-40B4-BE49-F238E27FC236}">
                    <a16:creationId xmlns:a16="http://schemas.microsoft.com/office/drawing/2014/main" id="{573B2919-E98E-4B47-97AD-EEA8139F0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132" y="1747643"/>
                <a:ext cx="1891960" cy="521083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 b="1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TextBox 36">
                <a:extLst>
                  <a:ext uri="{FF2B5EF4-FFF2-40B4-BE49-F238E27FC236}">
                    <a16:creationId xmlns:a16="http://schemas.microsoft.com/office/drawing/2014/main" id="{0191570E-AFA9-3241-AF5D-D8CC7EA78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8609" y="1821882"/>
                <a:ext cx="2051050" cy="318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井下输送</a:t>
                </a:r>
                <a:endPara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8" name="组合 1">
              <a:extLst>
                <a:ext uri="{FF2B5EF4-FFF2-40B4-BE49-F238E27FC236}">
                  <a16:creationId xmlns:a16="http://schemas.microsoft.com/office/drawing/2014/main" id="{F791BEB4-8686-B849-B403-D9E8C1254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4333" y="1674556"/>
              <a:ext cx="974848" cy="504041"/>
              <a:chOff x="-88609" y="1747643"/>
              <a:chExt cx="2051050" cy="521083"/>
            </a:xfrm>
          </p:grpSpPr>
          <p:sp>
            <p:nvSpPr>
              <p:cNvPr id="11" name="矩形 35">
                <a:extLst>
                  <a:ext uri="{FF2B5EF4-FFF2-40B4-BE49-F238E27FC236}">
                    <a16:creationId xmlns:a16="http://schemas.microsoft.com/office/drawing/2014/main" id="{3C1AE7C4-8580-C34C-A5D6-A348CE0AC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132" y="1747643"/>
                <a:ext cx="1891960" cy="521083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 b="1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" name="TextBox 36">
                <a:extLst>
                  <a:ext uri="{FF2B5EF4-FFF2-40B4-BE49-F238E27FC236}">
                    <a16:creationId xmlns:a16="http://schemas.microsoft.com/office/drawing/2014/main" id="{B929F3C5-09F3-4646-812E-72B9BBD54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8609" y="1821882"/>
                <a:ext cx="2051050" cy="318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采场充填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" name="右箭头 1">
              <a:extLst>
                <a:ext uri="{FF2B5EF4-FFF2-40B4-BE49-F238E27FC236}">
                  <a16:creationId xmlns:a16="http://schemas.microsoft.com/office/drawing/2014/main" id="{1D9387EF-62A8-9445-8F8A-EE64804E0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808" y="1779684"/>
              <a:ext cx="1584132" cy="225252"/>
            </a:xfrm>
            <a:prstGeom prst="rightArrow">
              <a:avLst>
                <a:gd name="adj1" fmla="val 50000"/>
                <a:gd name="adj2" fmla="val 49945"/>
              </a:avLst>
            </a:prstGeom>
            <a:solidFill>
              <a:srgbClr val="5959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" name="右箭头 1">
              <a:extLst>
                <a:ext uri="{FF2B5EF4-FFF2-40B4-BE49-F238E27FC236}">
                  <a16:creationId xmlns:a16="http://schemas.microsoft.com/office/drawing/2014/main" id="{648EC150-F152-754F-876B-BC9BB3800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5249" y="1779684"/>
              <a:ext cx="1584132" cy="225252"/>
            </a:xfrm>
            <a:prstGeom prst="rightArrow">
              <a:avLst>
                <a:gd name="adj1" fmla="val 50000"/>
                <a:gd name="adj2" fmla="val 49945"/>
              </a:avLst>
            </a:prstGeom>
            <a:solidFill>
              <a:srgbClr val="5959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13441DE-1F4E-7342-A79B-90CC4E7AE5CA}"/>
              </a:ext>
            </a:extLst>
          </p:cNvPr>
          <p:cNvGrpSpPr/>
          <p:nvPr/>
        </p:nvGrpSpPr>
        <p:grpSpPr>
          <a:xfrm>
            <a:off x="483920" y="1900830"/>
            <a:ext cx="8197850" cy="1878012"/>
            <a:chOff x="473075" y="4536825"/>
            <a:chExt cx="8197850" cy="1878012"/>
          </a:xfrm>
        </p:grpSpPr>
        <p:grpSp>
          <p:nvGrpSpPr>
            <p:cNvPr id="17" name="组合 19">
              <a:extLst>
                <a:ext uri="{FF2B5EF4-FFF2-40B4-BE49-F238E27FC236}">
                  <a16:creationId xmlns:a16="http://schemas.microsoft.com/office/drawing/2014/main" id="{1683D02F-4BD1-DE4E-9B56-B42D922F2F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1689" y="4903537"/>
              <a:ext cx="7673975" cy="1316038"/>
              <a:chOff x="136806" y="2992025"/>
              <a:chExt cx="7673901" cy="1316722"/>
            </a:xfrm>
          </p:grpSpPr>
          <p:grpSp>
            <p:nvGrpSpPr>
              <p:cNvPr id="18" name="组合 6">
                <a:extLst>
                  <a:ext uri="{FF2B5EF4-FFF2-40B4-BE49-F238E27FC236}">
                    <a16:creationId xmlns:a16="http://schemas.microsoft.com/office/drawing/2014/main" id="{C23EF8C9-FD92-434C-9B08-9D7A16B89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806" y="3219804"/>
                <a:ext cx="902811" cy="770868"/>
                <a:chOff x="136806" y="3219804"/>
                <a:chExt cx="902811" cy="770868"/>
              </a:xfrm>
            </p:grpSpPr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A5E10AD-395E-534B-B0F7-4D6FD79269C4}"/>
                    </a:ext>
                  </a:extLst>
                </p:cNvPr>
                <p:cNvSpPr/>
                <p:nvPr/>
              </p:nvSpPr>
              <p:spPr>
                <a:xfrm>
                  <a:off x="540027" y="3219156"/>
                  <a:ext cx="163511" cy="141360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4055E9D3-5B1E-CC4C-9C19-FAA701A84EC5}"/>
                    </a:ext>
                  </a:extLst>
                </p:cNvPr>
                <p:cNvSpPr/>
                <p:nvPr/>
              </p:nvSpPr>
              <p:spPr>
                <a:xfrm>
                  <a:off x="344767" y="3424049"/>
                  <a:ext cx="163510" cy="141361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B69BFC3B-EB01-6142-AF8C-356A02704DE2}"/>
                    </a:ext>
                  </a:extLst>
                </p:cNvPr>
                <p:cNvSpPr/>
                <p:nvPr/>
              </p:nvSpPr>
              <p:spPr>
                <a:xfrm>
                  <a:off x="452716" y="3330338"/>
                  <a:ext cx="163510" cy="141360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43A0ADB6-B0D7-8D4B-B3F9-FB888409C182}"/>
                    </a:ext>
                  </a:extLst>
                </p:cNvPr>
                <p:cNvSpPr/>
                <p:nvPr/>
              </p:nvSpPr>
              <p:spPr>
                <a:xfrm>
                  <a:off x="503515" y="3431991"/>
                  <a:ext cx="163510" cy="141360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E1E83BF4-BA9B-B043-BFF5-F6401AFC1E88}"/>
                    </a:ext>
                  </a:extLst>
                </p:cNvPr>
                <p:cNvSpPr/>
                <p:nvPr/>
              </p:nvSpPr>
              <p:spPr>
                <a:xfrm>
                  <a:off x="670201" y="3438344"/>
                  <a:ext cx="163511" cy="141360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6B128692-675F-684D-8F5E-FDCD81A9A4E9}"/>
                    </a:ext>
                  </a:extLst>
                </p:cNvPr>
                <p:cNvSpPr/>
                <p:nvPr/>
              </p:nvSpPr>
              <p:spPr>
                <a:xfrm>
                  <a:off x="622576" y="3328750"/>
                  <a:ext cx="163511" cy="141361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7" name="矩形 2">
                  <a:extLst>
                    <a:ext uri="{FF2B5EF4-FFF2-40B4-BE49-F238E27FC236}">
                      <a16:creationId xmlns:a16="http://schemas.microsoft.com/office/drawing/2014/main" id="{CA2ED60A-5CFB-1A42-AA0B-5F41A3A3B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806" y="3682895"/>
                  <a:ext cx="90281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>
                      <a:latin typeface="微软雅黑" panose="020B0503020204020204" pitchFamily="34" charset="-122"/>
                      <a:ea typeface="微软雅黑" panose="020B0503020204020204" pitchFamily="34" charset="-122"/>
                      <a:cs typeface="Calibri" panose="020F0502020204030204" pitchFamily="34" charset="0"/>
                      <a:sym typeface="宋体" panose="02010600030101010101" pitchFamily="2" charset="-122"/>
                    </a:rPr>
                    <a:t>废弃矿石</a:t>
                  </a:r>
                </a:p>
              </p:txBody>
            </p:sp>
          </p:grpSp>
          <p:cxnSp>
            <p:nvCxnSpPr>
              <p:cNvPr id="19" name="直接箭头连接符 4">
                <a:extLst>
                  <a:ext uri="{FF2B5EF4-FFF2-40B4-BE49-F238E27FC236}">
                    <a16:creationId xmlns:a16="http://schemas.microsoft.com/office/drawing/2014/main" id="{6F50EBC6-49A0-FB42-B729-2043C0FC0B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54514" y="3438402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矩形 60">
                <a:extLst>
                  <a:ext uri="{FF2B5EF4-FFF2-40B4-BE49-F238E27FC236}">
                    <a16:creationId xmlns:a16="http://schemas.microsoft.com/office/drawing/2014/main" id="{28BB45F0-A5B5-FB40-AD60-05BFC13C6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581" y="3159715"/>
                <a:ext cx="466794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研磨</a:t>
                </a:r>
              </a:p>
            </p:txBody>
          </p:sp>
          <p:grpSp>
            <p:nvGrpSpPr>
              <p:cNvPr id="21" name="组合 13">
                <a:extLst>
                  <a:ext uri="{FF2B5EF4-FFF2-40B4-BE49-F238E27FC236}">
                    <a16:creationId xmlns:a16="http://schemas.microsoft.com/office/drawing/2014/main" id="{CF421B67-97B3-7E4C-8DAB-AF011F6983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2243" y="3300966"/>
                <a:ext cx="543739" cy="689706"/>
                <a:chOff x="1512243" y="3300966"/>
                <a:chExt cx="543739" cy="689706"/>
              </a:xfrm>
            </p:grpSpPr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83EC9605-092A-694D-BD79-7790082F3E0C}"/>
                    </a:ext>
                  </a:extLst>
                </p:cNvPr>
                <p:cNvSpPr/>
                <p:nvPr/>
              </p:nvSpPr>
              <p:spPr>
                <a:xfrm>
                  <a:off x="1538556" y="3301748"/>
                  <a:ext cx="490532" cy="247779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0" name="矩形 7">
                  <a:extLst>
                    <a:ext uri="{FF2B5EF4-FFF2-40B4-BE49-F238E27FC236}">
                      <a16:creationId xmlns:a16="http://schemas.microsoft.com/office/drawing/2014/main" id="{91DD1761-E45F-0D40-A81E-40654A899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2243" y="3682895"/>
                  <a:ext cx="54373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>
                      <a:latin typeface="微软雅黑" panose="020B0503020204020204" pitchFamily="34" charset="-122"/>
                      <a:ea typeface="微软雅黑" panose="020B0503020204020204" pitchFamily="34" charset="-122"/>
                      <a:cs typeface="Calibri" panose="020F0502020204030204" pitchFamily="34" charset="0"/>
                      <a:sym typeface="宋体" panose="02010600030101010101" pitchFamily="2" charset="-122"/>
                    </a:rPr>
                    <a:t>矿渣</a:t>
                  </a:r>
                </a:p>
              </p:txBody>
            </p:sp>
          </p:grpSp>
          <p:sp>
            <p:nvSpPr>
              <p:cNvPr id="22" name="矩形 66">
                <a:extLst>
                  <a:ext uri="{FF2B5EF4-FFF2-40B4-BE49-F238E27FC236}">
                    <a16:creationId xmlns:a16="http://schemas.microsoft.com/office/drawing/2014/main" id="{8E8B3A9E-42A9-E144-B1EB-E8379C76B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4009" y="3317337"/>
                <a:ext cx="72327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高浓度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矿浆</a:t>
                </a:r>
              </a:p>
            </p:txBody>
          </p:sp>
          <p:cxnSp>
            <p:nvCxnSpPr>
              <p:cNvPr id="23" name="直接箭头连接符 62">
                <a:extLst>
                  <a:ext uri="{FF2B5EF4-FFF2-40B4-BE49-F238E27FC236}">
                    <a16:creationId xmlns:a16="http://schemas.microsoft.com/office/drawing/2014/main" id="{C1D1981C-A3E6-2C4E-9CD2-5EE39393760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85788" y="3438402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4" name="组合 63">
                <a:extLst>
                  <a:ext uri="{FF2B5EF4-FFF2-40B4-BE49-F238E27FC236}">
                    <a16:creationId xmlns:a16="http://schemas.microsoft.com/office/drawing/2014/main" id="{81B4BEEC-E861-DC4D-A258-81AB403207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0611" y="2992025"/>
                <a:ext cx="521224" cy="1175617"/>
                <a:chOff x="1872341" y="2003184"/>
                <a:chExt cx="814588" cy="1837296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7929F10F-F354-E64E-A8BF-075CA7BD15FD}"/>
                    </a:ext>
                  </a:extLst>
                </p:cNvPr>
                <p:cNvSpPr/>
                <p:nvPr/>
              </p:nvSpPr>
              <p:spPr>
                <a:xfrm>
                  <a:off x="1872278" y="2003184"/>
                  <a:ext cx="813761" cy="135036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kumimoji="1"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浓</a:t>
                  </a:r>
                  <a:endParaRPr kumimoji="1"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defRPr/>
                  </a:pPr>
                  <a:r>
                    <a:rPr kumimoji="1"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密</a:t>
                  </a:r>
                  <a:endParaRPr kumimoji="1"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defRPr/>
                  </a:pPr>
                  <a:r>
                    <a:rPr kumimoji="1"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机</a:t>
                  </a:r>
                </a:p>
              </p:txBody>
            </p:sp>
            <p:sp>
              <p:nvSpPr>
                <p:cNvPr id="38" name="三角形 6">
                  <a:extLst>
                    <a:ext uri="{FF2B5EF4-FFF2-40B4-BE49-F238E27FC236}">
                      <a16:creationId xmlns:a16="http://schemas.microsoft.com/office/drawing/2014/main" id="{1F893483-26AD-A242-BCE3-6906D51A552D}"/>
                    </a:ext>
                  </a:extLst>
                </p:cNvPr>
                <p:cNvSpPr/>
                <p:nvPr/>
              </p:nvSpPr>
              <p:spPr>
                <a:xfrm rot="10800000">
                  <a:off x="1872278" y="3353551"/>
                  <a:ext cx="813761" cy="486529"/>
                </a:xfrm>
                <a:prstGeom prst="triangl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kumimoji="1" lang="zh-CN" altLang="en-US"/>
                </a:p>
              </p:txBody>
            </p:sp>
          </p:grpSp>
          <p:cxnSp>
            <p:nvCxnSpPr>
              <p:cNvPr id="25" name="直接箭头连接符 67">
                <a:extLst>
                  <a:ext uri="{FF2B5EF4-FFF2-40B4-BE49-F238E27FC236}">
                    <a16:creationId xmlns:a16="http://schemas.microsoft.com/office/drawing/2014/main" id="{BF31F51F-07DA-4D4D-A8C8-24A7DCAF44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059874" y="3447804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68">
                <a:extLst>
                  <a:ext uri="{FF2B5EF4-FFF2-40B4-BE49-F238E27FC236}">
                    <a16:creationId xmlns:a16="http://schemas.microsoft.com/office/drawing/2014/main" id="{8AA578F0-CAF2-9744-AAB1-AF9BF71F31D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067958" y="3435822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FADEA1B-55C8-2346-B4BA-82528476FD9A}"/>
                  </a:ext>
                </a:extLst>
              </p:cNvPr>
              <p:cNvSpPr/>
              <p:nvPr/>
            </p:nvSpPr>
            <p:spPr>
              <a:xfrm>
                <a:off x="4457939" y="3268394"/>
                <a:ext cx="944554" cy="40343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搅拌机</a:t>
                </a:r>
              </a:p>
            </p:txBody>
          </p:sp>
          <p:sp>
            <p:nvSpPr>
              <p:cNvPr id="28" name="矩形 70">
                <a:extLst>
                  <a:ext uri="{FF2B5EF4-FFF2-40B4-BE49-F238E27FC236}">
                    <a16:creationId xmlns:a16="http://schemas.microsoft.com/office/drawing/2014/main" id="{2A2A63DE-5FF1-B349-B5FA-CB37487E2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693" y="4000970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水泥</a:t>
                </a:r>
              </a:p>
            </p:txBody>
          </p:sp>
          <p:cxnSp>
            <p:nvCxnSpPr>
              <p:cNvPr id="29" name="直接箭头连接符 15">
                <a:extLst>
                  <a:ext uri="{FF2B5EF4-FFF2-40B4-BE49-F238E27FC236}">
                    <a16:creationId xmlns:a16="http://schemas.microsoft.com/office/drawing/2014/main" id="{74E8F7F4-77E1-D340-A93C-4263192BFEEE}"/>
                  </a:ext>
                </a:extLst>
              </p:cNvPr>
              <p:cNvCxnSpPr>
                <a:cxnSpLocks noChangeShapeType="1"/>
                <a:stCxn id="28" idx="0"/>
              </p:cNvCxnSpPr>
              <p:nvPr/>
            </p:nvCxnSpPr>
            <p:spPr bwMode="auto">
              <a:xfrm flipH="1" flipV="1">
                <a:off x="4930562" y="3723846"/>
                <a:ext cx="1" cy="27712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箭头连接符 71">
                <a:extLst>
                  <a:ext uri="{FF2B5EF4-FFF2-40B4-BE49-F238E27FC236}">
                    <a16:creationId xmlns:a16="http://schemas.microsoft.com/office/drawing/2014/main" id="{8678F15B-B308-C845-9494-E5EFAFFB0C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32063" y="3445224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矩形 72">
                <a:extLst>
                  <a:ext uri="{FF2B5EF4-FFF2-40B4-BE49-F238E27FC236}">
                    <a16:creationId xmlns:a16="http://schemas.microsoft.com/office/drawing/2014/main" id="{06064AD8-4ABE-EF46-B0F7-4C8C42678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6529" y="3245169"/>
                <a:ext cx="69762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膏体</a:t>
                </a:r>
              </a:p>
            </p:txBody>
          </p:sp>
          <p:cxnSp>
            <p:nvCxnSpPr>
              <p:cNvPr id="32" name="直接箭头连接符 73">
                <a:extLst>
                  <a:ext uri="{FF2B5EF4-FFF2-40B4-BE49-F238E27FC236}">
                    <a16:creationId xmlns:a16="http://schemas.microsoft.com/office/drawing/2014/main" id="{9D4F0108-4064-E743-8C23-CEF146DA514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330552" y="3436048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33" name="组合 18">
                <a:extLst>
                  <a:ext uri="{FF2B5EF4-FFF2-40B4-BE49-F238E27FC236}">
                    <a16:creationId xmlns:a16="http://schemas.microsoft.com/office/drawing/2014/main" id="{B01C1395-2CDD-8648-A594-D91865F0FD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46521" y="3268480"/>
                <a:ext cx="1064186" cy="404109"/>
                <a:chOff x="6794003" y="3337701"/>
                <a:chExt cx="1325178" cy="404109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81A1433-893D-0A44-AB84-207516496FCB}"/>
                    </a:ext>
                  </a:extLst>
                </p:cNvPr>
                <p:cNvSpPr/>
                <p:nvPr/>
              </p:nvSpPr>
              <p:spPr>
                <a:xfrm>
                  <a:off x="7016117" y="3337615"/>
                  <a:ext cx="942942" cy="40343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4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泵送</a:t>
                  </a:r>
                </a:p>
              </p:txBody>
            </p:sp>
            <p:sp>
              <p:nvSpPr>
                <p:cNvPr id="35" name="椭圆 16">
                  <a:extLst>
                    <a:ext uri="{FF2B5EF4-FFF2-40B4-BE49-F238E27FC236}">
                      <a16:creationId xmlns:a16="http://schemas.microsoft.com/office/drawing/2014/main" id="{A4C5B1B0-547D-F84B-9E0B-BDBC9D945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4003" y="3431645"/>
                  <a:ext cx="220978" cy="209698"/>
                </a:xfrm>
                <a:prstGeom prst="ellipse">
                  <a:avLst/>
                </a:prstGeom>
                <a:solidFill>
                  <a:schemeClr val="bg1"/>
                </a:solidFill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" name="矩形 17">
                  <a:extLst>
                    <a:ext uri="{FF2B5EF4-FFF2-40B4-BE49-F238E27FC236}">
                      <a16:creationId xmlns:a16="http://schemas.microsoft.com/office/drawing/2014/main" id="{4603DD6C-C5C9-D34A-A357-87B8E3DCC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56282" y="3548810"/>
                  <a:ext cx="162899" cy="120993"/>
                </a:xfrm>
                <a:prstGeom prst="rect">
                  <a:avLst/>
                </a:prstGeom>
                <a:solidFill>
                  <a:schemeClr val="bg1"/>
                </a:solidFill>
                <a:ln w="12700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8" name="椭圆 21">
              <a:extLst>
                <a:ext uri="{FF2B5EF4-FFF2-40B4-BE49-F238E27FC236}">
                  <a16:creationId xmlns:a16="http://schemas.microsoft.com/office/drawing/2014/main" id="{C9BF92D2-B8B0-1648-A6BF-14257AAF5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75" y="4536825"/>
              <a:ext cx="8197850" cy="187801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500E129D-C557-7744-818A-3E74E6F79F39}"/>
              </a:ext>
            </a:extLst>
          </p:cNvPr>
          <p:cNvSpPr txBox="1"/>
          <p:nvPr/>
        </p:nvSpPr>
        <p:spPr>
          <a:xfrm>
            <a:off x="708954" y="4123294"/>
            <a:ext cx="1650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精准控制</a:t>
            </a:r>
            <a:endParaRPr kumimoji="1" lang="en-US" altLang="zh-CN" b="1" dirty="0"/>
          </a:p>
          <a:p>
            <a:pPr algn="ctr"/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浓度控制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强度控制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成本控制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BDEF861-0B38-AB41-AC24-4749C46F6190}"/>
              </a:ext>
            </a:extLst>
          </p:cNvPr>
          <p:cNvSpPr txBox="1"/>
          <p:nvPr/>
        </p:nvSpPr>
        <p:spPr>
          <a:xfrm>
            <a:off x="3748558" y="4150167"/>
            <a:ext cx="165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实时感知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管道压力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空管分布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堵管位置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27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8">
            <a:extLst>
              <a:ext uri="{FF2B5EF4-FFF2-40B4-BE49-F238E27FC236}">
                <a16:creationId xmlns:a16="http://schemas.microsoft.com/office/drawing/2014/main" id="{AA98EA79-03F6-AE48-AAEF-D1FC02AB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165978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505439BE-ADD4-9840-B60A-28AF7CE7A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80" y="2373807"/>
            <a:ext cx="863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什么是智能控制系统？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59A902AF-A477-D84B-A2EE-A9502C41D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10" y="2951625"/>
            <a:ext cx="6965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无人干预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的情况下能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地驱动机器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实现控制目标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的自动控制技术。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历史监测数据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、自主地构学习生产规律，优化内部模型。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BF9AC07F-5601-D640-B519-3D95B302D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92" y="3684927"/>
            <a:ext cx="8640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为什么充填需要智能控制决策系统？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31B16C3B-CB0F-CB48-BECE-9A3DFB4E7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281" y="3844266"/>
            <a:ext cx="2766853" cy="155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6">
            <a:extLst>
              <a:ext uri="{FF2B5EF4-FFF2-40B4-BE49-F238E27FC236}">
                <a16:creationId xmlns:a16="http://schemas.microsoft.com/office/drawing/2014/main" id="{CA57B098-0C39-A44E-9B7A-3E8B516B5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153" y="4088267"/>
            <a:ext cx="4516037" cy="250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现有的自动化系统只能做到以人为主导的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自动控制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人工决策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精度差、成本波动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，且依赖于操作员经验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响应智慧矿山号召，实现智能化可以间接推进充填站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的水平，促进生产模式上的革命性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与改进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6C8989-48C9-BD43-8E21-A05898C22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65" y="4985326"/>
            <a:ext cx="2776190" cy="155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>
            <a:extLst>
              <a:ext uri="{FF2B5EF4-FFF2-40B4-BE49-F238E27FC236}">
                <a16:creationId xmlns:a16="http://schemas.microsoft.com/office/drawing/2014/main" id="{E3D2350D-7816-DF43-B6E7-A46A234C8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" y="1132812"/>
            <a:ext cx="863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如何实现井上制备的精准控制、井下输送的实时感知、采场充填的精细化管理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E3510EB0-8D36-3F47-8B86-B5A7510B8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10" y="1749902"/>
            <a:ext cx="6965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物联网、大数据、人工智能、机器学习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技术相结合的智能控制系统</a:t>
            </a:r>
          </a:p>
        </p:txBody>
      </p:sp>
    </p:spTree>
    <p:extLst>
      <p:ext uri="{BB962C8B-B14F-4D97-AF65-F5344CB8AC3E}">
        <p14:creationId xmlns:p14="http://schemas.microsoft.com/office/powerpoint/2010/main" val="190388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8">
            <a:extLst>
              <a:ext uri="{FF2B5EF4-FFF2-40B4-BE49-F238E27FC236}">
                <a16:creationId xmlns:a16="http://schemas.microsoft.com/office/drawing/2014/main" id="{AA98EA79-03F6-AE48-AAEF-D1FC02AB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165978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12" name="TextBox 36">
            <a:extLst>
              <a:ext uri="{FF2B5EF4-FFF2-40B4-BE49-F238E27FC236}">
                <a16:creationId xmlns:a16="http://schemas.microsoft.com/office/drawing/2014/main" id="{126C5749-728D-F14E-81B8-BB95AC560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20" y="1327676"/>
            <a:ext cx="863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系统定位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9" name="图片 48" descr="图片包含 屏幕截图&#10;&#10;描述已自动生成">
            <a:extLst>
              <a:ext uri="{FF2B5EF4-FFF2-40B4-BE49-F238E27FC236}">
                <a16:creationId xmlns:a16="http://schemas.microsoft.com/office/drawing/2014/main" id="{76F87741-0E05-0C45-B566-606357893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6" y="1825535"/>
            <a:ext cx="8050318" cy="45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8">
            <a:extLst>
              <a:ext uri="{FF2B5EF4-FFF2-40B4-BE49-F238E27FC236}">
                <a16:creationId xmlns:a16="http://schemas.microsoft.com/office/drawing/2014/main" id="{AA98EA79-03F6-AE48-AAEF-D1FC02AB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273379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1.5 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项目目标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BEE866D-B51E-EE48-B466-2436AEAF4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229664"/>
              </p:ext>
            </p:extLst>
          </p:nvPr>
        </p:nvGraphicFramePr>
        <p:xfrm>
          <a:off x="576531" y="1534040"/>
          <a:ext cx="7990937" cy="477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37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6" name="TextBox 108">
            <a:extLst>
              <a:ext uri="{FF2B5EF4-FFF2-40B4-BE49-F238E27FC236}">
                <a16:creationId xmlns:a16="http://schemas.microsoft.com/office/drawing/2014/main" id="{7BA55799-0F7E-4C4F-B6C9-C4FD86103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991525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1.6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系统整体结构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1A20C1FF-08E8-584A-853C-2C1D6D19E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7" y="1319147"/>
            <a:ext cx="8115405" cy="49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1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4">
            <a:extLst>
              <a:ext uri="{FF2B5EF4-FFF2-40B4-BE49-F238E27FC236}">
                <a16:creationId xmlns:a16="http://schemas.microsoft.com/office/drawing/2014/main" id="{524CC706-2E9D-4B14-8493-737646369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79449"/>
            <a:ext cx="5638800" cy="136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智能控制系统</a:t>
            </a:r>
          </a:p>
          <a:p>
            <a:pPr algn="ctr" eaLnBrk="1" hangingPunct="1"/>
            <a:endParaRPr lang="zh-CN" altLang="en-US" sz="4050" b="1" kern="0" dirty="0">
              <a:solidFill>
                <a:srgbClr val="0B3EA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A0E2862-BC46-4582-AC73-616A37CEFBC3}"/>
              </a:ext>
            </a:extLst>
          </p:cNvPr>
          <p:cNvCxnSpPr/>
          <p:nvPr/>
        </p:nvCxnSpPr>
        <p:spPr>
          <a:xfrm>
            <a:off x="2566686" y="3500535"/>
            <a:ext cx="4010628" cy="0"/>
          </a:xfrm>
          <a:prstGeom prst="line">
            <a:avLst/>
          </a:prstGeom>
          <a:ln>
            <a:solidFill>
              <a:srgbClr val="0D47B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710FE5A-A894-4DCC-BC20-DEC4565EE256}"/>
              </a:ext>
            </a:extLst>
          </p:cNvPr>
          <p:cNvSpPr/>
          <p:nvPr/>
        </p:nvSpPr>
        <p:spPr>
          <a:xfrm>
            <a:off x="4060835" y="2067077"/>
            <a:ext cx="1022330" cy="1037696"/>
          </a:xfrm>
          <a:prstGeom prst="roundRect">
            <a:avLst/>
          </a:prstGeom>
          <a:solidFill>
            <a:srgbClr val="0B3EA2"/>
          </a:solidFill>
          <a:ln w="57150">
            <a:solidFill>
              <a:srgbClr val="BD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9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700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5661</TotalTime>
  <Words>1525</Words>
  <Application>Microsoft Macintosh PowerPoint</Application>
  <PresentationFormat>全屏显示(4:3)</PresentationFormat>
  <Paragraphs>322</Paragraphs>
  <Slides>24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等线</vt:lpstr>
      <vt:lpstr>黑体</vt:lpstr>
      <vt:lpstr>华文新魏</vt:lpstr>
      <vt:lpstr>宋体</vt:lpstr>
      <vt:lpstr>Microsoft YaHei</vt:lpstr>
      <vt:lpstr>Microsoft YaHei</vt:lpstr>
      <vt:lpstr>Agency FB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建栋</dc:creator>
  <cp:lastModifiedBy>袁 兆麟</cp:lastModifiedBy>
  <cp:revision>342</cp:revision>
  <dcterms:created xsi:type="dcterms:W3CDTF">2018-06-30T08:06:07Z</dcterms:created>
  <dcterms:modified xsi:type="dcterms:W3CDTF">2019-03-20T13:09:16Z</dcterms:modified>
</cp:coreProperties>
</file>